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aytone One" panose="020B0604020202020204" charset="0"/>
      <p:regular r:id="rId28"/>
    </p:embeddedFont>
    <p:embeddedFont>
      <p:font typeface="Quicksand" panose="020B0604020202020204" charset="0"/>
      <p:regular r:id="rId29"/>
    </p:embeddedFont>
    <p:embeddedFont>
      <p:font typeface="Quicksand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104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7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7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7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7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7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33.png"/><Relationship Id="rId7" Type="http://schemas.openxmlformats.org/officeDocument/2006/relationships/image" Target="../media/image7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33.png"/><Relationship Id="rId7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8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33.png"/><Relationship Id="rId7" Type="http://schemas.openxmlformats.org/officeDocument/2006/relationships/image" Target="../media/image8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33.png"/><Relationship Id="rId7" Type="http://schemas.openxmlformats.org/officeDocument/2006/relationships/image" Target="../media/image8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svg"/><Relationship Id="rId10" Type="http://schemas.openxmlformats.org/officeDocument/2006/relationships/image" Target="../media/image97.sv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0789" y="0"/>
            <a:ext cx="4701724" cy="2222633"/>
          </a:xfrm>
          <a:custGeom>
            <a:avLst/>
            <a:gdLst/>
            <a:ahLst/>
            <a:cxnLst/>
            <a:rect l="l" t="t" r="r" b="b"/>
            <a:pathLst>
              <a:path w="4701724" h="2222633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81600" y="5862756"/>
            <a:ext cx="8431059" cy="950410"/>
          </a:xfrm>
          <a:custGeom>
            <a:avLst/>
            <a:gdLst/>
            <a:ahLst/>
            <a:cxnLst/>
            <a:rect l="l" t="t" r="r" b="b"/>
            <a:pathLst>
              <a:path w="8431059" h="950410">
                <a:moveTo>
                  <a:pt x="0" y="0"/>
                </a:moveTo>
                <a:lnTo>
                  <a:pt x="8431060" y="0"/>
                </a:lnTo>
                <a:lnTo>
                  <a:pt x="8431060" y="950411"/>
                </a:lnTo>
                <a:lnTo>
                  <a:pt x="0" y="950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90434" y="7855075"/>
            <a:ext cx="5707132" cy="1826282"/>
          </a:xfrm>
          <a:custGeom>
            <a:avLst/>
            <a:gdLst/>
            <a:ahLst/>
            <a:cxnLst/>
            <a:rect l="l" t="t" r="r" b="b"/>
            <a:pathLst>
              <a:path w="5707132" h="1826282">
                <a:moveTo>
                  <a:pt x="0" y="0"/>
                </a:moveTo>
                <a:lnTo>
                  <a:pt x="5707132" y="0"/>
                </a:lnTo>
                <a:lnTo>
                  <a:pt x="5707132" y="1826282"/>
                </a:lnTo>
                <a:lnTo>
                  <a:pt x="0" y="1826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423086">
            <a:off x="166746" y="-4626437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24406" y="7950069"/>
            <a:ext cx="5614490" cy="4130953"/>
          </a:xfrm>
          <a:custGeom>
            <a:avLst/>
            <a:gdLst/>
            <a:ahLst/>
            <a:cxnLst/>
            <a:rect l="l" t="t" r="r" b="b"/>
            <a:pathLst>
              <a:path w="5614490" h="4130953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897882">
            <a:off x="15681947" y="7636750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689017" y="6978775"/>
            <a:ext cx="5181796" cy="5106425"/>
          </a:xfrm>
          <a:custGeom>
            <a:avLst/>
            <a:gdLst/>
            <a:ahLst/>
            <a:cxnLst/>
            <a:rect l="l" t="t" r="r" b="b"/>
            <a:pathLst>
              <a:path w="5181796" h="5106425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4423086">
            <a:off x="-24920" y="-4936755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345206" y="6947747"/>
            <a:ext cx="3853299" cy="3339252"/>
            <a:chOff x="0" y="-279023"/>
            <a:chExt cx="1014861" cy="8794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4861" cy="335709"/>
            </a:xfrm>
            <a:custGeom>
              <a:avLst/>
              <a:gdLst/>
              <a:ahLst/>
              <a:cxnLst/>
              <a:rect l="l" t="t" r="r" b="b"/>
              <a:pathLst>
                <a:path w="1014861" h="335709">
                  <a:moveTo>
                    <a:pt x="0" y="0"/>
                  </a:moveTo>
                  <a:lnTo>
                    <a:pt x="1014861" y="0"/>
                  </a:lnTo>
                  <a:lnTo>
                    <a:pt x="1014861" y="335709"/>
                  </a:lnTo>
                  <a:lnTo>
                    <a:pt x="0" y="335709"/>
                  </a:lnTo>
                  <a:close/>
                </a:path>
              </a:pathLst>
            </a:custGeom>
            <a:solidFill>
              <a:srgbClr val="DBA4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67356" y="-279023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dirty="0" err="1">
                  <a:solidFill>
                    <a:srgbClr val="000000"/>
                  </a:solidFill>
                  <a:latin typeface="Quicksand Bold"/>
                </a:rPr>
                <a:t>Nhóm</a:t>
              </a:r>
              <a:r>
                <a:rPr lang="en-US" sz="3099" dirty="0">
                  <a:solidFill>
                    <a:srgbClr val="000000"/>
                  </a:solidFill>
                  <a:latin typeface="Quicksand Bold"/>
                </a:rPr>
                <a:t> 3 - IS336.N21.TMCL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355456" y="1767629"/>
            <a:ext cx="9577088" cy="338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6471" dirty="0">
                <a:solidFill>
                  <a:srgbClr val="000000"/>
                </a:solidFill>
                <a:latin typeface="Paytone One"/>
              </a:rPr>
              <a:t>ỨNG DỤNG ERP VÀO MÔ HÌNH KINH DOANH THIẾT BỊ ĐIỆN TỬ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57135" y="6069160"/>
            <a:ext cx="7373727" cy="74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dirty="0">
                <a:solidFill>
                  <a:srgbClr val="000000"/>
                </a:solidFill>
                <a:latin typeface="Quicksand Bold"/>
              </a:rPr>
              <a:t>GVHD: </a:t>
            </a:r>
            <a:r>
              <a:rPr lang="en-US" sz="4299" dirty="0" err="1">
                <a:solidFill>
                  <a:srgbClr val="000000"/>
                </a:solidFill>
                <a:latin typeface="Quicksand Bold"/>
              </a:rPr>
              <a:t>Huỳnh</a:t>
            </a:r>
            <a:r>
              <a:rPr lang="en-US" sz="4299" dirty="0">
                <a:solidFill>
                  <a:srgbClr val="000000"/>
                </a:solidFill>
                <a:latin typeface="Quicksand Bold"/>
              </a:rPr>
              <a:t> </a:t>
            </a:r>
            <a:r>
              <a:rPr lang="en-US" sz="4299" dirty="0" err="1">
                <a:solidFill>
                  <a:srgbClr val="000000"/>
                </a:solidFill>
                <a:latin typeface="Quicksand Bold"/>
              </a:rPr>
              <a:t>Đức</a:t>
            </a:r>
            <a:r>
              <a:rPr lang="en-US" sz="4299" dirty="0">
                <a:solidFill>
                  <a:srgbClr val="000000"/>
                </a:solidFill>
                <a:latin typeface="Quicksand Bold"/>
              </a:rPr>
              <a:t> Huy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42608" y="9595632"/>
            <a:ext cx="643495" cy="69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FEFCFB"/>
                </a:solidFill>
                <a:latin typeface="Quicksand Bold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0691" y="6256563"/>
            <a:ext cx="13800871" cy="348827"/>
            <a:chOff x="0" y="0"/>
            <a:chExt cx="18401162" cy="465103"/>
          </a:xfrm>
        </p:grpSpPr>
        <p:sp>
          <p:nvSpPr>
            <p:cNvPr id="3" name="AutoShape 3"/>
            <p:cNvSpPr/>
            <p:nvPr/>
          </p:nvSpPr>
          <p:spPr>
            <a:xfrm flipV="1">
              <a:off x="225907" y="226074"/>
              <a:ext cx="17723440" cy="13121"/>
            </a:xfrm>
            <a:prstGeom prst="line">
              <a:avLst/>
            </a:prstGeom>
            <a:ln w="96096" cap="rnd">
              <a:solidFill>
                <a:srgbClr val="3C2E22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4" name="Group 4"/>
            <p:cNvGrpSpPr/>
            <p:nvPr/>
          </p:nvGrpSpPr>
          <p:grpSpPr>
            <a:xfrm>
              <a:off x="0" y="13289"/>
              <a:ext cx="451814" cy="45181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CEB29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5983116" y="0"/>
              <a:ext cx="451814" cy="45181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DBA49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1966232" y="0"/>
              <a:ext cx="451814" cy="45181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855F35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7949347" y="0"/>
              <a:ext cx="451814" cy="45181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64640"/>
              </a:solidFill>
            </p:spPr>
          </p:sp>
        </p:grpSp>
      </p:grpSp>
      <p:sp>
        <p:nvSpPr>
          <p:cNvPr id="12" name="Freeform 12"/>
          <p:cNvSpPr/>
          <p:nvPr/>
        </p:nvSpPr>
        <p:spPr>
          <a:xfrm>
            <a:off x="-948469" y="-4342701"/>
            <a:ext cx="19461855" cy="7890897"/>
          </a:xfrm>
          <a:custGeom>
            <a:avLst/>
            <a:gdLst/>
            <a:ahLst/>
            <a:cxnLst/>
            <a:rect l="l" t="t" r="r" b="b"/>
            <a:pathLst>
              <a:path w="19461855" h="7890897">
                <a:moveTo>
                  <a:pt x="0" y="0"/>
                </a:moveTo>
                <a:lnTo>
                  <a:pt x="19461854" y="0"/>
                </a:lnTo>
                <a:lnTo>
                  <a:pt x="19461854" y="7890898"/>
                </a:lnTo>
                <a:lnTo>
                  <a:pt x="0" y="7890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64012" y="7792555"/>
            <a:ext cx="3131287" cy="159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2"/>
              </a:lnSpc>
            </a:pPr>
            <a:r>
              <a:rPr lang="en-US" sz="4587">
                <a:solidFill>
                  <a:srgbClr val="564033"/>
                </a:solidFill>
                <a:latin typeface="Quicksand Bold"/>
              </a:rPr>
              <a:t>Quy trình nhập kho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25601" y="4200882"/>
            <a:ext cx="3131287" cy="159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2"/>
              </a:lnSpc>
            </a:pPr>
            <a:r>
              <a:rPr lang="en-US" sz="4587">
                <a:solidFill>
                  <a:srgbClr val="564033"/>
                </a:solidFill>
                <a:latin typeface="Quicksand Bold"/>
              </a:rPr>
              <a:t>Quy trình xuất kho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7792555"/>
            <a:ext cx="4649764" cy="159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2"/>
              </a:lnSpc>
            </a:pPr>
            <a:r>
              <a:rPr lang="en-US" sz="4587">
                <a:solidFill>
                  <a:srgbClr val="564033"/>
                </a:solidFill>
                <a:latin typeface="Quicksand Bold"/>
              </a:rPr>
              <a:t>Quy trình </a:t>
            </a:r>
          </a:p>
          <a:p>
            <a:pPr algn="ctr">
              <a:lnSpc>
                <a:spcPts val="6422"/>
              </a:lnSpc>
            </a:pPr>
            <a:r>
              <a:rPr lang="en-US" sz="4587">
                <a:solidFill>
                  <a:srgbClr val="564033"/>
                </a:solidFill>
                <a:latin typeface="Quicksand Bold"/>
              </a:rPr>
              <a:t>điều chuyển kho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6681" y="4300315"/>
            <a:ext cx="4649764" cy="159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2"/>
              </a:lnSpc>
            </a:pPr>
            <a:r>
              <a:rPr lang="en-US" sz="4587">
                <a:solidFill>
                  <a:srgbClr val="564033"/>
                </a:solidFill>
                <a:latin typeface="Quicksand Bold"/>
              </a:rPr>
              <a:t>Quy trình </a:t>
            </a:r>
          </a:p>
          <a:p>
            <a:pPr algn="ctr">
              <a:lnSpc>
                <a:spcPts val="6422"/>
              </a:lnSpc>
            </a:pPr>
            <a:r>
              <a:rPr lang="en-US" sz="4587">
                <a:solidFill>
                  <a:srgbClr val="564033"/>
                </a:solidFill>
                <a:latin typeface="Quicksand Bold"/>
              </a:rPr>
              <a:t>kiểm kê kho</a:t>
            </a:r>
          </a:p>
        </p:txBody>
      </p:sp>
      <p:sp>
        <p:nvSpPr>
          <p:cNvPr id="17" name="Freeform 17"/>
          <p:cNvSpPr/>
          <p:nvPr/>
        </p:nvSpPr>
        <p:spPr>
          <a:xfrm rot="-1803884">
            <a:off x="16018871" y="9014002"/>
            <a:ext cx="1693685" cy="683633"/>
          </a:xfrm>
          <a:custGeom>
            <a:avLst/>
            <a:gdLst/>
            <a:ahLst/>
            <a:cxnLst/>
            <a:rect l="l" t="t" r="r" b="b"/>
            <a:pathLst>
              <a:path w="1693685" h="683633">
                <a:moveTo>
                  <a:pt x="0" y="0"/>
                </a:moveTo>
                <a:lnTo>
                  <a:pt x="1693685" y="0"/>
                </a:lnTo>
                <a:lnTo>
                  <a:pt x="1693685" y="683633"/>
                </a:lnTo>
                <a:lnTo>
                  <a:pt x="0" y="68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8100000">
            <a:off x="252593" y="765015"/>
            <a:ext cx="1924469" cy="1511583"/>
          </a:xfrm>
          <a:custGeom>
            <a:avLst/>
            <a:gdLst/>
            <a:ahLst/>
            <a:cxnLst/>
            <a:rect l="l" t="t" r="r" b="b"/>
            <a:pathLst>
              <a:path w="1924469" h="1511583">
                <a:moveTo>
                  <a:pt x="0" y="0"/>
                </a:moveTo>
                <a:lnTo>
                  <a:pt x="1924469" y="0"/>
                </a:lnTo>
                <a:lnTo>
                  <a:pt x="1924469" y="1511583"/>
                </a:lnTo>
                <a:lnTo>
                  <a:pt x="0" y="1511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485592" y="482426"/>
            <a:ext cx="1006595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aytone One Bold"/>
              </a:rPr>
              <a:t>3. Quy trình kho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1811" y="6641972"/>
            <a:ext cx="1135689" cy="979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5765">
                <a:solidFill>
                  <a:srgbClr val="CEB290"/>
                </a:solidFill>
                <a:latin typeface="Paytone One Bold"/>
              </a:rPr>
              <a:t>01.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23400" y="3007060"/>
            <a:ext cx="1135689" cy="97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5765">
                <a:solidFill>
                  <a:srgbClr val="DBA49B"/>
                </a:solidFill>
                <a:latin typeface="Paytone One Bold"/>
              </a:rPr>
              <a:t>02.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41424" y="6641972"/>
            <a:ext cx="1135689" cy="97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5765">
                <a:solidFill>
                  <a:srgbClr val="855F35"/>
                </a:solidFill>
                <a:latin typeface="Paytone One Bold"/>
              </a:rPr>
              <a:t>03.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09358" y="3056116"/>
            <a:ext cx="1304409" cy="97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2"/>
              </a:lnSpc>
            </a:pPr>
            <a:r>
              <a:rPr lang="en-US" sz="5765">
                <a:solidFill>
                  <a:srgbClr val="764640"/>
                </a:solidFill>
                <a:latin typeface="Paytone One Bold"/>
              </a:rPr>
              <a:t>04.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1261" y="210810"/>
            <a:ext cx="13071468" cy="9411457"/>
          </a:xfrm>
          <a:custGeom>
            <a:avLst/>
            <a:gdLst/>
            <a:ahLst/>
            <a:cxnLst/>
            <a:rect l="l" t="t" r="r" b="b"/>
            <a:pathLst>
              <a:path w="13071468" h="9411457">
                <a:moveTo>
                  <a:pt x="0" y="0"/>
                </a:moveTo>
                <a:lnTo>
                  <a:pt x="13071468" y="0"/>
                </a:lnTo>
                <a:lnTo>
                  <a:pt x="13071468" y="9411457"/>
                </a:lnTo>
                <a:lnTo>
                  <a:pt x="0" y="9411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027889" y="2254254"/>
            <a:ext cx="4260111" cy="562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aytone One Bold"/>
              </a:rPr>
              <a:t>Quy trình nhập kho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188326" y="475941"/>
            <a:ext cx="3506215" cy="767447"/>
            <a:chOff x="0" y="0"/>
            <a:chExt cx="923448" cy="2021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448" cy="202126"/>
            </a:xfrm>
            <a:custGeom>
              <a:avLst/>
              <a:gdLst/>
              <a:ahLst/>
              <a:cxnLst/>
              <a:rect l="l" t="t" r="r" b="b"/>
              <a:pathLst>
                <a:path w="923448" h="202126">
                  <a:moveTo>
                    <a:pt x="0" y="0"/>
                  </a:moveTo>
                  <a:lnTo>
                    <a:pt x="923448" y="0"/>
                  </a:lnTo>
                  <a:lnTo>
                    <a:pt x="923448" y="202126"/>
                  </a:lnTo>
                  <a:lnTo>
                    <a:pt x="0" y="202126"/>
                  </a:lnTo>
                  <a:close/>
                </a:path>
              </a:pathLst>
            </a:custGeom>
            <a:solidFill>
              <a:srgbClr val="C3714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035368" y="58410"/>
            <a:ext cx="1812131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Paytone One Bold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F767D45-A79B-5A48-7BFD-40D4D0A9D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4000" y="1685062"/>
            <a:ext cx="11179970" cy="71387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1261" y="210810"/>
            <a:ext cx="13071468" cy="9411457"/>
          </a:xfrm>
          <a:custGeom>
            <a:avLst/>
            <a:gdLst/>
            <a:ahLst/>
            <a:cxnLst/>
            <a:rect l="l" t="t" r="r" b="b"/>
            <a:pathLst>
              <a:path w="13071468" h="9411457">
                <a:moveTo>
                  <a:pt x="0" y="0"/>
                </a:moveTo>
                <a:lnTo>
                  <a:pt x="13071468" y="0"/>
                </a:lnTo>
                <a:lnTo>
                  <a:pt x="13071468" y="9411457"/>
                </a:lnTo>
                <a:lnTo>
                  <a:pt x="0" y="9411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88326" y="475941"/>
            <a:ext cx="3506215" cy="767447"/>
            <a:chOff x="0" y="0"/>
            <a:chExt cx="923448" cy="202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3448" cy="202126"/>
            </a:xfrm>
            <a:custGeom>
              <a:avLst/>
              <a:gdLst/>
              <a:ahLst/>
              <a:cxnLst/>
              <a:rect l="l" t="t" r="r" b="b"/>
              <a:pathLst>
                <a:path w="923448" h="202126">
                  <a:moveTo>
                    <a:pt x="0" y="0"/>
                  </a:moveTo>
                  <a:lnTo>
                    <a:pt x="923448" y="0"/>
                  </a:lnTo>
                  <a:lnTo>
                    <a:pt x="923448" y="202126"/>
                  </a:lnTo>
                  <a:lnTo>
                    <a:pt x="0" y="202126"/>
                  </a:lnTo>
                  <a:close/>
                </a:path>
              </a:pathLst>
            </a:custGeom>
            <a:solidFill>
              <a:srgbClr val="C3714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27889" y="2254254"/>
            <a:ext cx="4260111" cy="562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aytone One Bold"/>
              </a:rPr>
              <a:t>Quy trình xuất kho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5368" y="58410"/>
            <a:ext cx="1812131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Paytone One Bold"/>
              </a:rPr>
              <a:t>02.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12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92222CC-4A96-920B-7A4F-063E252CE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832" y="1793875"/>
            <a:ext cx="12122647" cy="708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1261" y="210810"/>
            <a:ext cx="13071468" cy="9411457"/>
          </a:xfrm>
          <a:custGeom>
            <a:avLst/>
            <a:gdLst/>
            <a:ahLst/>
            <a:cxnLst/>
            <a:rect l="l" t="t" r="r" b="b"/>
            <a:pathLst>
              <a:path w="13071468" h="9411457">
                <a:moveTo>
                  <a:pt x="0" y="0"/>
                </a:moveTo>
                <a:lnTo>
                  <a:pt x="13071468" y="0"/>
                </a:lnTo>
                <a:lnTo>
                  <a:pt x="13071468" y="9411457"/>
                </a:lnTo>
                <a:lnTo>
                  <a:pt x="0" y="9411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88326" y="475941"/>
            <a:ext cx="3506215" cy="767447"/>
            <a:chOff x="0" y="0"/>
            <a:chExt cx="923448" cy="202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3448" cy="202126"/>
            </a:xfrm>
            <a:custGeom>
              <a:avLst/>
              <a:gdLst/>
              <a:ahLst/>
              <a:cxnLst/>
              <a:rect l="l" t="t" r="r" b="b"/>
              <a:pathLst>
                <a:path w="923448" h="202126">
                  <a:moveTo>
                    <a:pt x="0" y="0"/>
                  </a:moveTo>
                  <a:lnTo>
                    <a:pt x="923448" y="0"/>
                  </a:lnTo>
                  <a:lnTo>
                    <a:pt x="923448" y="202126"/>
                  </a:lnTo>
                  <a:lnTo>
                    <a:pt x="0" y="202126"/>
                  </a:lnTo>
                  <a:close/>
                </a:path>
              </a:pathLst>
            </a:custGeom>
            <a:solidFill>
              <a:srgbClr val="C3714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27889" y="1569691"/>
            <a:ext cx="4260111" cy="652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aytone One Bold"/>
              </a:rPr>
              <a:t>Quy trình điều chuyển kho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5368" y="58410"/>
            <a:ext cx="1812131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Paytone One Bold"/>
              </a:rPr>
              <a:t>03.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2408A54-1D2A-C218-2320-28DC84A78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799" y="1745072"/>
            <a:ext cx="12062907" cy="7056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1261" y="210810"/>
            <a:ext cx="13071468" cy="9411457"/>
          </a:xfrm>
          <a:custGeom>
            <a:avLst/>
            <a:gdLst/>
            <a:ahLst/>
            <a:cxnLst/>
            <a:rect l="l" t="t" r="r" b="b"/>
            <a:pathLst>
              <a:path w="13071468" h="9411457">
                <a:moveTo>
                  <a:pt x="0" y="0"/>
                </a:moveTo>
                <a:lnTo>
                  <a:pt x="13071468" y="0"/>
                </a:lnTo>
                <a:lnTo>
                  <a:pt x="13071468" y="9411457"/>
                </a:lnTo>
                <a:lnTo>
                  <a:pt x="0" y="9411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88326" y="475941"/>
            <a:ext cx="3506215" cy="767447"/>
            <a:chOff x="0" y="0"/>
            <a:chExt cx="923448" cy="202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23448" cy="202126"/>
            </a:xfrm>
            <a:custGeom>
              <a:avLst/>
              <a:gdLst/>
              <a:ahLst/>
              <a:cxnLst/>
              <a:rect l="l" t="t" r="r" b="b"/>
              <a:pathLst>
                <a:path w="923448" h="202126">
                  <a:moveTo>
                    <a:pt x="0" y="0"/>
                  </a:moveTo>
                  <a:lnTo>
                    <a:pt x="923448" y="0"/>
                  </a:lnTo>
                  <a:lnTo>
                    <a:pt x="923448" y="202126"/>
                  </a:lnTo>
                  <a:lnTo>
                    <a:pt x="0" y="202126"/>
                  </a:lnTo>
                  <a:close/>
                </a:path>
              </a:pathLst>
            </a:custGeom>
            <a:solidFill>
              <a:srgbClr val="C3714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27889" y="2238749"/>
            <a:ext cx="4260111" cy="5212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>
                <a:solidFill>
                  <a:srgbClr val="000000"/>
                </a:solidFill>
                <a:latin typeface="Paytone One Bold"/>
              </a:rPr>
              <a:t>Quy trình kiểm kê kho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5368" y="58410"/>
            <a:ext cx="1812131" cy="133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0"/>
              </a:lnSpc>
            </a:pPr>
            <a:r>
              <a:rPr lang="en-US" sz="7800">
                <a:solidFill>
                  <a:srgbClr val="000000"/>
                </a:solidFill>
                <a:latin typeface="Paytone One Bold"/>
              </a:rPr>
              <a:t>04.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14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49029F-1559-B6BA-8819-0770E0F68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0600" y="2502891"/>
            <a:ext cx="12083458" cy="5390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96606">
            <a:off x="12485143" y="-5686488"/>
            <a:ext cx="7299575" cy="10774229"/>
          </a:xfrm>
          <a:custGeom>
            <a:avLst/>
            <a:gdLst/>
            <a:ahLst/>
            <a:cxnLst/>
            <a:rect l="l" t="t" r="r" b="b"/>
            <a:pathLst>
              <a:path w="7299575" h="10774229">
                <a:moveTo>
                  <a:pt x="0" y="0"/>
                </a:moveTo>
                <a:lnTo>
                  <a:pt x="7299576" y="0"/>
                </a:lnTo>
                <a:lnTo>
                  <a:pt x="7299576" y="10774229"/>
                </a:lnTo>
                <a:lnTo>
                  <a:pt x="0" y="10774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284660">
            <a:off x="247526" y="3175668"/>
            <a:ext cx="11189148" cy="16515269"/>
          </a:xfrm>
          <a:custGeom>
            <a:avLst/>
            <a:gdLst/>
            <a:ahLst/>
            <a:cxnLst/>
            <a:rect l="l" t="t" r="r" b="b"/>
            <a:pathLst>
              <a:path w="11189148" h="16515269">
                <a:moveTo>
                  <a:pt x="0" y="0"/>
                </a:moveTo>
                <a:lnTo>
                  <a:pt x="11189148" y="0"/>
                </a:lnTo>
                <a:lnTo>
                  <a:pt x="11189148" y="16515269"/>
                </a:lnTo>
                <a:lnTo>
                  <a:pt x="0" y="1651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865098"/>
            <a:ext cx="7768467" cy="5593296"/>
          </a:xfrm>
          <a:custGeom>
            <a:avLst/>
            <a:gdLst/>
            <a:ahLst/>
            <a:cxnLst/>
            <a:rect l="l" t="t" r="r" b="b"/>
            <a:pathLst>
              <a:path w="7768467" h="5593296">
                <a:moveTo>
                  <a:pt x="0" y="0"/>
                </a:moveTo>
                <a:lnTo>
                  <a:pt x="7768467" y="0"/>
                </a:lnTo>
                <a:lnTo>
                  <a:pt x="7768467" y="5593296"/>
                </a:lnTo>
                <a:lnTo>
                  <a:pt x="0" y="5593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90833" y="2865098"/>
            <a:ext cx="7768467" cy="5593296"/>
          </a:xfrm>
          <a:custGeom>
            <a:avLst/>
            <a:gdLst/>
            <a:ahLst/>
            <a:cxnLst/>
            <a:rect l="l" t="t" r="r" b="b"/>
            <a:pathLst>
              <a:path w="7768467" h="5593296">
                <a:moveTo>
                  <a:pt x="0" y="0"/>
                </a:moveTo>
                <a:lnTo>
                  <a:pt x="7768467" y="0"/>
                </a:lnTo>
                <a:lnTo>
                  <a:pt x="7768467" y="5593296"/>
                </a:lnTo>
                <a:lnTo>
                  <a:pt x="0" y="55932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013945" y="644139"/>
            <a:ext cx="4260111" cy="1625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000000"/>
                </a:solidFill>
                <a:latin typeface="Paytone One Bold"/>
              </a:rPr>
              <a:t>CRM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00305" y="4290789"/>
            <a:ext cx="5336126" cy="289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91"/>
              </a:lnSpc>
            </a:pPr>
            <a:r>
              <a:rPr lang="en-US" sz="8279">
                <a:solidFill>
                  <a:srgbClr val="000000"/>
                </a:solidFill>
                <a:latin typeface="Quicksand Bold"/>
              </a:rPr>
              <a:t>Quy trình bảo hành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1917" y="4353893"/>
            <a:ext cx="7099645" cy="301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5807">
                <a:solidFill>
                  <a:srgbClr val="000000"/>
                </a:solidFill>
                <a:latin typeface="Quicksand Bold"/>
              </a:rPr>
              <a:t>Quy trình chăm sóc khách hàng sau bán hàng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760275" y="2958003"/>
            <a:ext cx="2191719" cy="540250"/>
            <a:chOff x="0" y="0"/>
            <a:chExt cx="577243" cy="1422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7243" cy="142288"/>
            </a:xfrm>
            <a:custGeom>
              <a:avLst/>
              <a:gdLst/>
              <a:ahLst/>
              <a:cxnLst/>
              <a:rect l="l" t="t" r="r" b="b"/>
              <a:pathLst>
                <a:path w="577243" h="142288">
                  <a:moveTo>
                    <a:pt x="0" y="0"/>
                  </a:moveTo>
                  <a:lnTo>
                    <a:pt x="577243" y="0"/>
                  </a:lnTo>
                  <a:lnTo>
                    <a:pt x="577243" y="142288"/>
                  </a:lnTo>
                  <a:lnTo>
                    <a:pt x="0" y="142288"/>
                  </a:lnTo>
                  <a:close/>
                </a:path>
              </a:pathLst>
            </a:custGeom>
            <a:solidFill>
              <a:srgbClr val="C3714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40448" y="2958003"/>
            <a:ext cx="2191719" cy="540250"/>
            <a:chOff x="0" y="0"/>
            <a:chExt cx="577243" cy="1422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7243" cy="142288"/>
            </a:xfrm>
            <a:custGeom>
              <a:avLst/>
              <a:gdLst/>
              <a:ahLst/>
              <a:cxnLst/>
              <a:rect l="l" t="t" r="r" b="b"/>
              <a:pathLst>
                <a:path w="577243" h="142288">
                  <a:moveTo>
                    <a:pt x="0" y="0"/>
                  </a:moveTo>
                  <a:lnTo>
                    <a:pt x="577243" y="0"/>
                  </a:lnTo>
                  <a:lnTo>
                    <a:pt x="577243" y="142288"/>
                  </a:lnTo>
                  <a:lnTo>
                    <a:pt x="0" y="142288"/>
                  </a:lnTo>
                  <a:close/>
                </a:path>
              </a:pathLst>
            </a:custGeom>
            <a:solidFill>
              <a:srgbClr val="EEB7B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275631" y="2788898"/>
            <a:ext cx="985474" cy="71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8"/>
              </a:lnSpc>
            </a:pPr>
            <a:r>
              <a:rPr lang="en-US" sz="4242">
                <a:solidFill>
                  <a:srgbClr val="000000"/>
                </a:solidFill>
                <a:latin typeface="Paytone One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82330" y="2788898"/>
            <a:ext cx="985474" cy="719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8"/>
              </a:lnSpc>
            </a:pPr>
            <a:r>
              <a:rPr lang="en-US" sz="4242">
                <a:solidFill>
                  <a:srgbClr val="000000"/>
                </a:solidFill>
                <a:latin typeface="Paytone One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382" y="2297461"/>
            <a:ext cx="17041421" cy="6823046"/>
            <a:chOff x="0" y="0"/>
            <a:chExt cx="4274726" cy="17115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711515"/>
            </a:xfrm>
            <a:custGeom>
              <a:avLst/>
              <a:gdLst/>
              <a:ahLst/>
              <a:cxnLst/>
              <a:rect l="l" t="t" r="r" b="b"/>
              <a:pathLst>
                <a:path w="4274726" h="1711515">
                  <a:moveTo>
                    <a:pt x="23169" y="0"/>
                  </a:moveTo>
                  <a:lnTo>
                    <a:pt x="4251557" y="0"/>
                  </a:lnTo>
                  <a:cubicBezTo>
                    <a:pt x="4257701" y="0"/>
                    <a:pt x="4263595" y="2441"/>
                    <a:pt x="4267940" y="6786"/>
                  </a:cubicBezTo>
                  <a:cubicBezTo>
                    <a:pt x="4272285" y="11131"/>
                    <a:pt x="4274726" y="17024"/>
                    <a:pt x="4274726" y="23169"/>
                  </a:cubicBezTo>
                  <a:lnTo>
                    <a:pt x="4274726" y="1688346"/>
                  </a:lnTo>
                  <a:cubicBezTo>
                    <a:pt x="4274726" y="1694491"/>
                    <a:pt x="4272285" y="1700384"/>
                    <a:pt x="4267940" y="1704729"/>
                  </a:cubicBezTo>
                  <a:cubicBezTo>
                    <a:pt x="4263595" y="1709074"/>
                    <a:pt x="4257701" y="1711515"/>
                    <a:pt x="4251557" y="1711515"/>
                  </a:cubicBezTo>
                  <a:lnTo>
                    <a:pt x="23169" y="1711515"/>
                  </a:lnTo>
                  <a:cubicBezTo>
                    <a:pt x="17024" y="1711515"/>
                    <a:pt x="11131" y="1709074"/>
                    <a:pt x="6786" y="1704729"/>
                  </a:cubicBezTo>
                  <a:cubicBezTo>
                    <a:pt x="2441" y="1700384"/>
                    <a:pt x="0" y="1694491"/>
                    <a:pt x="0" y="1688346"/>
                  </a:cubicBezTo>
                  <a:lnTo>
                    <a:pt x="0" y="23169"/>
                  </a:lnTo>
                  <a:cubicBezTo>
                    <a:pt x="0" y="17024"/>
                    <a:pt x="2441" y="11131"/>
                    <a:pt x="6786" y="6786"/>
                  </a:cubicBezTo>
                  <a:cubicBezTo>
                    <a:pt x="11131" y="2441"/>
                    <a:pt x="17024" y="0"/>
                    <a:pt x="23169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063775">
            <a:off x="261008" y="1705935"/>
            <a:ext cx="1410695" cy="1510784"/>
          </a:xfrm>
          <a:custGeom>
            <a:avLst/>
            <a:gdLst/>
            <a:ahLst/>
            <a:cxnLst/>
            <a:rect l="l" t="t" r="r" b="b"/>
            <a:pathLst>
              <a:path w="1410695" h="1510784">
                <a:moveTo>
                  <a:pt x="0" y="0"/>
                </a:moveTo>
                <a:lnTo>
                  <a:pt x="1410695" y="0"/>
                </a:lnTo>
                <a:lnTo>
                  <a:pt x="1410695" y="1510784"/>
                </a:lnTo>
                <a:lnTo>
                  <a:pt x="0" y="1510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53239" y="-1001116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88650" y="-2388553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01883" y="240033"/>
            <a:ext cx="12284234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Paytone One"/>
              </a:rPr>
              <a:t>Quy trình bảo hành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16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AB24218-C3FD-A568-2788-1E849E476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348" y="2967396"/>
            <a:ext cx="16277487" cy="5922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5382" y="3699666"/>
            <a:ext cx="17041421" cy="5143463"/>
            <a:chOff x="0" y="0"/>
            <a:chExt cx="4274726" cy="1290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290203"/>
            </a:xfrm>
            <a:custGeom>
              <a:avLst/>
              <a:gdLst/>
              <a:ahLst/>
              <a:cxnLst/>
              <a:rect l="l" t="t" r="r" b="b"/>
              <a:pathLst>
                <a:path w="4274726" h="1290203">
                  <a:moveTo>
                    <a:pt x="23169" y="0"/>
                  </a:moveTo>
                  <a:lnTo>
                    <a:pt x="4251557" y="0"/>
                  </a:lnTo>
                  <a:cubicBezTo>
                    <a:pt x="4257701" y="0"/>
                    <a:pt x="4263595" y="2441"/>
                    <a:pt x="4267940" y="6786"/>
                  </a:cubicBezTo>
                  <a:cubicBezTo>
                    <a:pt x="4272285" y="11131"/>
                    <a:pt x="4274726" y="17024"/>
                    <a:pt x="4274726" y="23169"/>
                  </a:cubicBezTo>
                  <a:lnTo>
                    <a:pt x="4274726" y="1267034"/>
                  </a:lnTo>
                  <a:cubicBezTo>
                    <a:pt x="4274726" y="1273179"/>
                    <a:pt x="4272285" y="1279072"/>
                    <a:pt x="4267940" y="1283417"/>
                  </a:cubicBezTo>
                  <a:cubicBezTo>
                    <a:pt x="4263595" y="1287762"/>
                    <a:pt x="4257701" y="1290203"/>
                    <a:pt x="4251557" y="1290203"/>
                  </a:cubicBezTo>
                  <a:lnTo>
                    <a:pt x="23169" y="1290203"/>
                  </a:lnTo>
                  <a:cubicBezTo>
                    <a:pt x="17024" y="1290203"/>
                    <a:pt x="11131" y="1287762"/>
                    <a:pt x="6786" y="1283417"/>
                  </a:cubicBezTo>
                  <a:cubicBezTo>
                    <a:pt x="2441" y="1279072"/>
                    <a:pt x="0" y="1273179"/>
                    <a:pt x="0" y="1267034"/>
                  </a:cubicBezTo>
                  <a:lnTo>
                    <a:pt x="0" y="23169"/>
                  </a:lnTo>
                  <a:cubicBezTo>
                    <a:pt x="0" y="17024"/>
                    <a:pt x="2441" y="11131"/>
                    <a:pt x="6786" y="6786"/>
                  </a:cubicBezTo>
                  <a:cubicBezTo>
                    <a:pt x="11131" y="2441"/>
                    <a:pt x="17024" y="0"/>
                    <a:pt x="23169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063775">
            <a:off x="261008" y="2944274"/>
            <a:ext cx="1410695" cy="1510784"/>
          </a:xfrm>
          <a:custGeom>
            <a:avLst/>
            <a:gdLst/>
            <a:ahLst/>
            <a:cxnLst/>
            <a:rect l="l" t="t" r="r" b="b"/>
            <a:pathLst>
              <a:path w="1410695" h="1510784">
                <a:moveTo>
                  <a:pt x="0" y="0"/>
                </a:moveTo>
                <a:lnTo>
                  <a:pt x="1410695" y="0"/>
                </a:lnTo>
                <a:lnTo>
                  <a:pt x="1410695" y="1510784"/>
                </a:lnTo>
                <a:lnTo>
                  <a:pt x="0" y="1510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53239" y="-1001116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88650" y="-2388553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78054" y="568013"/>
            <a:ext cx="10731892" cy="219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00000"/>
                </a:solidFill>
                <a:latin typeface="Paytone One"/>
              </a:rPr>
              <a:t>Quy trình chăm sóc </a:t>
            </a:r>
          </a:p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00000"/>
                </a:solidFill>
                <a:latin typeface="Paytone One"/>
              </a:rPr>
              <a:t>khách hàng sau bán hàng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17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43CE9C-B5FD-5897-0E5B-A1892504EC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692" y="4533901"/>
            <a:ext cx="16284604" cy="388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3571" y="593168"/>
            <a:ext cx="4039557" cy="5191020"/>
          </a:xfrm>
          <a:custGeom>
            <a:avLst/>
            <a:gdLst/>
            <a:ahLst/>
            <a:cxnLst/>
            <a:rect l="l" t="t" r="r" b="b"/>
            <a:pathLst>
              <a:path w="4039557" h="5191020">
                <a:moveTo>
                  <a:pt x="0" y="0"/>
                </a:moveTo>
                <a:lnTo>
                  <a:pt x="4039557" y="0"/>
                </a:lnTo>
                <a:lnTo>
                  <a:pt x="4039557" y="5191020"/>
                </a:lnTo>
                <a:lnTo>
                  <a:pt x="0" y="5191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91999" y="593168"/>
            <a:ext cx="4039557" cy="5191020"/>
          </a:xfrm>
          <a:custGeom>
            <a:avLst/>
            <a:gdLst/>
            <a:ahLst/>
            <a:cxnLst/>
            <a:rect l="l" t="t" r="r" b="b"/>
            <a:pathLst>
              <a:path w="4039557" h="5191020">
                <a:moveTo>
                  <a:pt x="0" y="0"/>
                </a:moveTo>
                <a:lnTo>
                  <a:pt x="4039557" y="0"/>
                </a:lnTo>
                <a:lnTo>
                  <a:pt x="4039557" y="5191020"/>
                </a:lnTo>
                <a:lnTo>
                  <a:pt x="0" y="5191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84588" y="6425188"/>
            <a:ext cx="7245358" cy="3268644"/>
          </a:xfrm>
          <a:custGeom>
            <a:avLst/>
            <a:gdLst/>
            <a:ahLst/>
            <a:cxnLst/>
            <a:rect l="l" t="t" r="r" b="b"/>
            <a:pathLst>
              <a:path w="7245358" h="3268644">
                <a:moveTo>
                  <a:pt x="0" y="0"/>
                </a:moveTo>
                <a:lnTo>
                  <a:pt x="7245358" y="0"/>
                </a:lnTo>
                <a:lnTo>
                  <a:pt x="7245358" y="3268644"/>
                </a:lnTo>
                <a:lnTo>
                  <a:pt x="0" y="3268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0459" y="3655501"/>
            <a:ext cx="6752477" cy="170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22"/>
              </a:lnSpc>
            </a:pPr>
            <a:r>
              <a:rPr lang="en-US" sz="9944">
                <a:solidFill>
                  <a:srgbClr val="000000"/>
                </a:solidFill>
                <a:latin typeface="Paytone One Bold"/>
              </a:rPr>
              <a:t>Kế toán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2103023" y="6082135"/>
            <a:ext cx="4227348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306750" y="2668122"/>
            <a:ext cx="3453199" cy="2301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6"/>
              </a:lnSpc>
            </a:pPr>
            <a:r>
              <a:rPr lang="en-US" sz="4412">
                <a:solidFill>
                  <a:srgbClr val="000000"/>
                </a:solidFill>
                <a:latin typeface="Quicksand Bold"/>
              </a:rPr>
              <a:t>Quy trình </a:t>
            </a:r>
          </a:p>
          <a:p>
            <a:pPr algn="ctr">
              <a:lnSpc>
                <a:spcPts val="6176"/>
              </a:lnSpc>
            </a:pPr>
            <a:r>
              <a:rPr lang="en-US" sz="4412">
                <a:solidFill>
                  <a:srgbClr val="000000"/>
                </a:solidFill>
                <a:latin typeface="Quicksand Bold"/>
              </a:rPr>
              <a:t>xử lí công nợ khách hàng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0279" y="6890992"/>
            <a:ext cx="6193976" cy="2251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2"/>
              </a:lnSpc>
            </a:pPr>
            <a:r>
              <a:rPr lang="en-US" sz="4323">
                <a:solidFill>
                  <a:srgbClr val="000000"/>
                </a:solidFill>
                <a:latin typeface="Quicksand Bold"/>
              </a:rPr>
              <a:t>Quy trình xử lí công nợ đối với khách hàng trễ hạn thanh toán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38589" y="2658597"/>
            <a:ext cx="3746378" cy="2193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4196">
                <a:solidFill>
                  <a:srgbClr val="000000"/>
                </a:solidFill>
                <a:latin typeface="Quicksand Bold"/>
              </a:rPr>
              <a:t>Quy trình </a:t>
            </a:r>
          </a:p>
          <a:p>
            <a:pPr algn="ctr">
              <a:lnSpc>
                <a:spcPts val="5875"/>
              </a:lnSpc>
            </a:pPr>
            <a:r>
              <a:rPr lang="en-US" sz="4196">
                <a:solidFill>
                  <a:srgbClr val="000000"/>
                </a:solidFill>
                <a:latin typeface="Quicksand Bold"/>
              </a:rPr>
              <a:t>xử lí công nợ nhà cung cấp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6230" y="3088908"/>
            <a:ext cx="15849815" cy="6823046"/>
            <a:chOff x="0" y="0"/>
            <a:chExt cx="3975820" cy="17115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75820" cy="1711515"/>
            </a:xfrm>
            <a:custGeom>
              <a:avLst/>
              <a:gdLst/>
              <a:ahLst/>
              <a:cxnLst/>
              <a:rect l="l" t="t" r="r" b="b"/>
              <a:pathLst>
                <a:path w="3975820" h="1711515">
                  <a:moveTo>
                    <a:pt x="24911" y="0"/>
                  </a:moveTo>
                  <a:lnTo>
                    <a:pt x="3950908" y="0"/>
                  </a:lnTo>
                  <a:cubicBezTo>
                    <a:pt x="3964667" y="0"/>
                    <a:pt x="3975820" y="11153"/>
                    <a:pt x="3975820" y="24911"/>
                  </a:cubicBezTo>
                  <a:lnTo>
                    <a:pt x="3975820" y="1686604"/>
                  </a:lnTo>
                  <a:cubicBezTo>
                    <a:pt x="3975820" y="1693211"/>
                    <a:pt x="3973195" y="1699547"/>
                    <a:pt x="3968523" y="1704219"/>
                  </a:cubicBezTo>
                  <a:cubicBezTo>
                    <a:pt x="3963851" y="1708891"/>
                    <a:pt x="3957515" y="1711515"/>
                    <a:pt x="3950908" y="1711515"/>
                  </a:cubicBezTo>
                  <a:lnTo>
                    <a:pt x="24911" y="1711515"/>
                  </a:lnTo>
                  <a:cubicBezTo>
                    <a:pt x="11153" y="1711515"/>
                    <a:pt x="0" y="1700362"/>
                    <a:pt x="0" y="1686604"/>
                  </a:cubicBezTo>
                  <a:lnTo>
                    <a:pt x="0" y="24911"/>
                  </a:lnTo>
                  <a:cubicBezTo>
                    <a:pt x="0" y="11153"/>
                    <a:pt x="11153" y="0"/>
                    <a:pt x="24911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063775">
            <a:off x="641979" y="2114741"/>
            <a:ext cx="1819258" cy="1948335"/>
          </a:xfrm>
          <a:custGeom>
            <a:avLst/>
            <a:gdLst/>
            <a:ahLst/>
            <a:cxnLst/>
            <a:rect l="l" t="t" r="r" b="b"/>
            <a:pathLst>
              <a:path w="1819258" h="1948335">
                <a:moveTo>
                  <a:pt x="0" y="0"/>
                </a:moveTo>
                <a:lnTo>
                  <a:pt x="1819258" y="0"/>
                </a:lnTo>
                <a:lnTo>
                  <a:pt x="1819258" y="1948335"/>
                </a:lnTo>
                <a:lnTo>
                  <a:pt x="0" y="1948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53239" y="-1001116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88650" y="-2388553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78054" y="338979"/>
            <a:ext cx="10731892" cy="219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000000"/>
                </a:solidFill>
                <a:latin typeface="Paytone One"/>
              </a:rPr>
              <a:t>Quy trình xử lí công nợ khách hàng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19</a:t>
            </a:r>
          </a:p>
        </p:txBody>
      </p:sp>
      <p:pic>
        <p:nvPicPr>
          <p:cNvPr id="12" name="Picture 11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5FC191AF-4BA8-D08C-B306-47CDDB14E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444646"/>
            <a:ext cx="13716000" cy="6111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583" y="2228196"/>
            <a:ext cx="2177572" cy="2215416"/>
            <a:chOff x="0" y="0"/>
            <a:chExt cx="2903430" cy="295388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0526" t="40878" r="21351" b="7142"/>
            <a:stretch>
              <a:fillRect/>
            </a:stretch>
          </p:blipFill>
          <p:spPr>
            <a:xfrm>
              <a:off x="0" y="0"/>
              <a:ext cx="2903430" cy="2953889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367277" y="7996515"/>
            <a:ext cx="1725568" cy="2176749"/>
          </a:xfrm>
          <a:custGeom>
            <a:avLst/>
            <a:gdLst/>
            <a:ahLst/>
            <a:cxnLst/>
            <a:rect l="l" t="t" r="r" b="b"/>
            <a:pathLst>
              <a:path w="1725568" h="2176749">
                <a:moveTo>
                  <a:pt x="0" y="0"/>
                </a:moveTo>
                <a:lnTo>
                  <a:pt x="1725568" y="0"/>
                </a:lnTo>
                <a:lnTo>
                  <a:pt x="1725568" y="2176749"/>
                </a:lnTo>
                <a:lnTo>
                  <a:pt x="0" y="2176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427460" y="-1028700"/>
            <a:ext cx="2629549" cy="2505243"/>
          </a:xfrm>
          <a:custGeom>
            <a:avLst/>
            <a:gdLst/>
            <a:ahLst/>
            <a:cxnLst/>
            <a:rect l="l" t="t" r="r" b="b"/>
            <a:pathLst>
              <a:path w="2629549" h="2505243">
                <a:moveTo>
                  <a:pt x="0" y="0"/>
                </a:moveTo>
                <a:lnTo>
                  <a:pt x="2629548" y="0"/>
                </a:lnTo>
                <a:lnTo>
                  <a:pt x="2629548" y="2505243"/>
                </a:lnTo>
                <a:lnTo>
                  <a:pt x="0" y="2505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93538" y="3645"/>
            <a:ext cx="1269034" cy="876787"/>
          </a:xfrm>
          <a:custGeom>
            <a:avLst/>
            <a:gdLst/>
            <a:ahLst/>
            <a:cxnLst/>
            <a:rect l="l" t="t" r="r" b="b"/>
            <a:pathLst>
              <a:path w="1269034" h="876787">
                <a:moveTo>
                  <a:pt x="0" y="0"/>
                </a:moveTo>
                <a:lnTo>
                  <a:pt x="1269034" y="0"/>
                </a:lnTo>
                <a:lnTo>
                  <a:pt x="1269034" y="876787"/>
                </a:lnTo>
                <a:lnTo>
                  <a:pt x="0" y="8767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70180" y="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6358" y="2059329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4" y="0"/>
                </a:lnTo>
                <a:lnTo>
                  <a:pt x="2404704" y="2939083"/>
                </a:lnTo>
                <a:lnTo>
                  <a:pt x="0" y="2939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45801" y="5126754"/>
            <a:ext cx="4969022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icksand"/>
              </a:rPr>
              <a:t>Nguyễn Tấn Phát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icksand"/>
              </a:rPr>
              <a:t>20521736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154477" y="2228196"/>
            <a:ext cx="2177572" cy="2215416"/>
            <a:chOff x="0" y="0"/>
            <a:chExt cx="2903430" cy="295388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3"/>
            <a:srcRect t="26502" b="26502"/>
            <a:stretch>
              <a:fillRect/>
            </a:stretch>
          </p:blipFill>
          <p:spPr>
            <a:xfrm>
              <a:off x="0" y="0"/>
              <a:ext cx="2903430" cy="2953889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8004824" y="2059329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4" y="0"/>
                </a:lnTo>
                <a:lnTo>
                  <a:pt x="2404704" y="2939083"/>
                </a:lnTo>
                <a:lnTo>
                  <a:pt x="0" y="2939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857433" y="5143880"/>
            <a:ext cx="4969022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icksand"/>
              </a:rPr>
              <a:t>Nguyễn Anh Nguyên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icksand"/>
              </a:rPr>
              <a:t>20521674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700883" y="2228196"/>
            <a:ext cx="2177572" cy="2215416"/>
            <a:chOff x="0" y="0"/>
            <a:chExt cx="2903430" cy="295388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4"/>
            <a:srcRect l="12409" t="33143" r="11747" b="8986"/>
            <a:stretch>
              <a:fillRect/>
            </a:stretch>
          </p:blipFill>
          <p:spPr>
            <a:xfrm>
              <a:off x="0" y="0"/>
              <a:ext cx="2903430" cy="2953889"/>
            </a:xfrm>
            <a:prstGeom prst="rect">
              <a:avLst/>
            </a:prstGeom>
          </p:spPr>
        </p:pic>
      </p:grpSp>
      <p:sp>
        <p:nvSpPr>
          <p:cNvPr id="16" name="Freeform 16"/>
          <p:cNvSpPr/>
          <p:nvPr/>
        </p:nvSpPr>
        <p:spPr>
          <a:xfrm>
            <a:off x="14587317" y="2059329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3"/>
                </a:lnTo>
                <a:lnTo>
                  <a:pt x="0" y="2939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318978" y="5072144"/>
            <a:ext cx="4969022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Quicksand"/>
              </a:rPr>
              <a:t>Lâm Trà My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Quicksand"/>
              </a:rPr>
              <a:t>20521622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634461" y="6061492"/>
            <a:ext cx="2177572" cy="2321868"/>
            <a:chOff x="0" y="0"/>
            <a:chExt cx="2903430" cy="3095824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5"/>
            <a:srcRect t="10015" b="10015"/>
            <a:stretch>
              <a:fillRect/>
            </a:stretch>
          </p:blipFill>
          <p:spPr>
            <a:xfrm>
              <a:off x="0" y="0"/>
              <a:ext cx="2903430" cy="3095824"/>
            </a:xfrm>
            <a:prstGeom prst="rect">
              <a:avLst/>
            </a:prstGeom>
          </p:spPr>
        </p:pic>
      </p:grpSp>
      <p:sp>
        <p:nvSpPr>
          <p:cNvPr id="20" name="Freeform 20"/>
          <p:cNvSpPr/>
          <p:nvPr/>
        </p:nvSpPr>
        <p:spPr>
          <a:xfrm>
            <a:off x="4452728" y="5998418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3"/>
                </a:lnTo>
                <a:lnTo>
                  <a:pt x="0" y="2939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1866043" y="6167944"/>
            <a:ext cx="2177572" cy="2215416"/>
            <a:chOff x="0" y="0"/>
            <a:chExt cx="2903430" cy="2953889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6"/>
            <a:srcRect t="12417" b="19696"/>
            <a:stretch>
              <a:fillRect/>
            </a:stretch>
          </p:blipFill>
          <p:spPr>
            <a:xfrm>
              <a:off x="0" y="0"/>
              <a:ext cx="2903430" cy="2953889"/>
            </a:xfrm>
            <a:prstGeom prst="rect">
              <a:avLst/>
            </a:prstGeom>
          </p:spPr>
        </p:pic>
      </p:grpSp>
      <p:sp>
        <p:nvSpPr>
          <p:cNvPr id="23" name="Freeform 23"/>
          <p:cNvSpPr/>
          <p:nvPr/>
        </p:nvSpPr>
        <p:spPr>
          <a:xfrm>
            <a:off x="11752477" y="5998418"/>
            <a:ext cx="2404705" cy="2939083"/>
          </a:xfrm>
          <a:custGeom>
            <a:avLst/>
            <a:gdLst/>
            <a:ahLst/>
            <a:cxnLst/>
            <a:rect l="l" t="t" r="r" b="b"/>
            <a:pathLst>
              <a:path w="2404705" h="2939083">
                <a:moveTo>
                  <a:pt x="0" y="0"/>
                </a:moveTo>
                <a:lnTo>
                  <a:pt x="2404705" y="0"/>
                </a:lnTo>
                <a:lnTo>
                  <a:pt x="2404705" y="2939083"/>
                </a:lnTo>
                <a:lnTo>
                  <a:pt x="0" y="2939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589464" y="9082969"/>
            <a:ext cx="4969022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icksand"/>
              </a:rPr>
              <a:t>Lê Thị Đoan Trang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icksand"/>
              </a:rPr>
              <a:t>20522038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97155" y="8993644"/>
            <a:ext cx="4969022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icksand"/>
              </a:rPr>
              <a:t>Hoàng Thị Thảo Trang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Quicksand"/>
              </a:rPr>
              <a:t>20522037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169851" y="221440"/>
            <a:ext cx="9834177" cy="145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15"/>
              </a:lnSpc>
            </a:pPr>
            <a:r>
              <a:rPr lang="en-US" sz="8511">
                <a:solidFill>
                  <a:srgbClr val="AD5545"/>
                </a:solidFill>
                <a:latin typeface="Paytone One"/>
              </a:rPr>
              <a:t>Thành viên nhóm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4329" y="4299872"/>
            <a:ext cx="16638710" cy="4958428"/>
            <a:chOff x="0" y="0"/>
            <a:chExt cx="4173709" cy="1243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709" cy="1243788"/>
            </a:xfrm>
            <a:custGeom>
              <a:avLst/>
              <a:gdLst/>
              <a:ahLst/>
              <a:cxnLst/>
              <a:rect l="l" t="t" r="r" b="b"/>
              <a:pathLst>
                <a:path w="4173709" h="1243788">
                  <a:moveTo>
                    <a:pt x="23730" y="0"/>
                  </a:moveTo>
                  <a:lnTo>
                    <a:pt x="4149979" y="0"/>
                  </a:lnTo>
                  <a:cubicBezTo>
                    <a:pt x="4156272" y="0"/>
                    <a:pt x="4162308" y="2500"/>
                    <a:pt x="4166758" y="6950"/>
                  </a:cubicBezTo>
                  <a:cubicBezTo>
                    <a:pt x="4171209" y="11401"/>
                    <a:pt x="4173709" y="17436"/>
                    <a:pt x="4173709" y="23730"/>
                  </a:cubicBezTo>
                  <a:lnTo>
                    <a:pt x="4173709" y="1220058"/>
                  </a:lnTo>
                  <a:cubicBezTo>
                    <a:pt x="4173709" y="1233164"/>
                    <a:pt x="4163085" y="1243788"/>
                    <a:pt x="4149979" y="1243788"/>
                  </a:cubicBezTo>
                  <a:lnTo>
                    <a:pt x="23730" y="1243788"/>
                  </a:lnTo>
                  <a:cubicBezTo>
                    <a:pt x="17436" y="1243788"/>
                    <a:pt x="11401" y="1241288"/>
                    <a:pt x="6950" y="1236838"/>
                  </a:cubicBezTo>
                  <a:cubicBezTo>
                    <a:pt x="2500" y="1232388"/>
                    <a:pt x="0" y="1226352"/>
                    <a:pt x="0" y="1220058"/>
                  </a:cubicBezTo>
                  <a:lnTo>
                    <a:pt x="0" y="23730"/>
                  </a:lnTo>
                  <a:cubicBezTo>
                    <a:pt x="0" y="17436"/>
                    <a:pt x="2500" y="11401"/>
                    <a:pt x="6950" y="6950"/>
                  </a:cubicBezTo>
                  <a:cubicBezTo>
                    <a:pt x="11401" y="2500"/>
                    <a:pt x="17436" y="0"/>
                    <a:pt x="23730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063775">
            <a:off x="419944" y="3510240"/>
            <a:ext cx="1474638" cy="1579264"/>
          </a:xfrm>
          <a:custGeom>
            <a:avLst/>
            <a:gdLst/>
            <a:ahLst/>
            <a:cxnLst/>
            <a:rect l="l" t="t" r="r" b="b"/>
            <a:pathLst>
              <a:path w="1474638" h="1579264">
                <a:moveTo>
                  <a:pt x="0" y="0"/>
                </a:moveTo>
                <a:lnTo>
                  <a:pt x="1474638" y="0"/>
                </a:lnTo>
                <a:lnTo>
                  <a:pt x="1474638" y="1579264"/>
                </a:lnTo>
                <a:lnTo>
                  <a:pt x="0" y="1579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53239" y="-1001116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88650" y="-2388553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632411" y="1170742"/>
            <a:ext cx="13023178" cy="2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Paytone One"/>
              </a:rPr>
              <a:t>Quy trình xử lí công nợ đối với khách hàng trễ hạn thanh toán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20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8F8E73C-FC01-6A94-8F7F-5617210947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6800" y="5143500"/>
            <a:ext cx="16292945" cy="3733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7782" y="856913"/>
            <a:ext cx="13455456" cy="8630854"/>
            <a:chOff x="0" y="0"/>
            <a:chExt cx="3375211" cy="21649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5211" cy="2164992"/>
            </a:xfrm>
            <a:custGeom>
              <a:avLst/>
              <a:gdLst/>
              <a:ahLst/>
              <a:cxnLst/>
              <a:rect l="l" t="t" r="r" b="b"/>
              <a:pathLst>
                <a:path w="3375211" h="2164992">
                  <a:moveTo>
                    <a:pt x="29344" y="0"/>
                  </a:moveTo>
                  <a:lnTo>
                    <a:pt x="3345867" y="0"/>
                  </a:lnTo>
                  <a:cubicBezTo>
                    <a:pt x="3353650" y="0"/>
                    <a:pt x="3361113" y="3092"/>
                    <a:pt x="3366616" y="8595"/>
                  </a:cubicBezTo>
                  <a:cubicBezTo>
                    <a:pt x="3372119" y="14098"/>
                    <a:pt x="3375211" y="21562"/>
                    <a:pt x="3375211" y="29344"/>
                  </a:cubicBezTo>
                  <a:lnTo>
                    <a:pt x="3375211" y="2135648"/>
                  </a:lnTo>
                  <a:cubicBezTo>
                    <a:pt x="3375211" y="2143430"/>
                    <a:pt x="3372119" y="2150894"/>
                    <a:pt x="3366616" y="2156397"/>
                  </a:cubicBezTo>
                  <a:cubicBezTo>
                    <a:pt x="3361113" y="2161900"/>
                    <a:pt x="3353650" y="2164992"/>
                    <a:pt x="3345867" y="2164992"/>
                  </a:cubicBezTo>
                  <a:lnTo>
                    <a:pt x="29344" y="2164992"/>
                  </a:lnTo>
                  <a:cubicBezTo>
                    <a:pt x="21562" y="2164992"/>
                    <a:pt x="14098" y="2161900"/>
                    <a:pt x="8595" y="2156397"/>
                  </a:cubicBezTo>
                  <a:cubicBezTo>
                    <a:pt x="3092" y="2150894"/>
                    <a:pt x="0" y="2143430"/>
                    <a:pt x="0" y="2135648"/>
                  </a:cubicBezTo>
                  <a:lnTo>
                    <a:pt x="0" y="29344"/>
                  </a:lnTo>
                  <a:cubicBezTo>
                    <a:pt x="0" y="21562"/>
                    <a:pt x="3092" y="14098"/>
                    <a:pt x="8595" y="8595"/>
                  </a:cubicBezTo>
                  <a:cubicBezTo>
                    <a:pt x="14098" y="3092"/>
                    <a:pt x="21562" y="0"/>
                    <a:pt x="29344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063775">
            <a:off x="336601" y="54532"/>
            <a:ext cx="1819258" cy="1948335"/>
          </a:xfrm>
          <a:custGeom>
            <a:avLst/>
            <a:gdLst/>
            <a:ahLst/>
            <a:cxnLst/>
            <a:rect l="l" t="t" r="r" b="b"/>
            <a:pathLst>
              <a:path w="1819258" h="1948335">
                <a:moveTo>
                  <a:pt x="0" y="0"/>
                </a:moveTo>
                <a:lnTo>
                  <a:pt x="1819258" y="0"/>
                </a:lnTo>
                <a:lnTo>
                  <a:pt x="1819258" y="1948336"/>
                </a:lnTo>
                <a:lnTo>
                  <a:pt x="0" y="1948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53239" y="-1001116"/>
            <a:ext cx="6012122" cy="2029816"/>
          </a:xfrm>
          <a:custGeom>
            <a:avLst/>
            <a:gdLst/>
            <a:ahLst/>
            <a:cxnLst/>
            <a:rect l="l" t="t" r="r" b="b"/>
            <a:pathLst>
              <a:path w="6012122" h="2029816">
                <a:moveTo>
                  <a:pt x="0" y="0"/>
                </a:moveTo>
                <a:lnTo>
                  <a:pt x="6012122" y="0"/>
                </a:lnTo>
                <a:lnTo>
                  <a:pt x="6012122" y="2029816"/>
                </a:lnTo>
                <a:lnTo>
                  <a:pt x="0" y="202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688650" y="-2388553"/>
            <a:ext cx="4030989" cy="4114800"/>
          </a:xfrm>
          <a:custGeom>
            <a:avLst/>
            <a:gdLst/>
            <a:ahLst/>
            <a:cxnLst/>
            <a:rect l="l" t="t" r="r" b="b"/>
            <a:pathLst>
              <a:path w="4030989" h="4114800">
                <a:moveTo>
                  <a:pt x="0" y="0"/>
                </a:moveTo>
                <a:lnTo>
                  <a:pt x="4030989" y="0"/>
                </a:lnTo>
                <a:lnTo>
                  <a:pt x="40309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535961" y="3014028"/>
            <a:ext cx="3752039" cy="491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5"/>
              </a:lnSpc>
            </a:pPr>
            <a:r>
              <a:rPr lang="en-US" sz="5603">
                <a:solidFill>
                  <a:srgbClr val="000000"/>
                </a:solidFill>
                <a:latin typeface="Paytone One"/>
              </a:rPr>
              <a:t>Quy trình </a:t>
            </a:r>
          </a:p>
          <a:p>
            <a:pPr algn="ctr">
              <a:lnSpc>
                <a:spcPts val="7845"/>
              </a:lnSpc>
            </a:pPr>
            <a:r>
              <a:rPr lang="en-US" sz="5603">
                <a:solidFill>
                  <a:srgbClr val="000000"/>
                </a:solidFill>
                <a:latin typeface="Paytone One"/>
              </a:rPr>
              <a:t>xử lí</a:t>
            </a:r>
          </a:p>
          <a:p>
            <a:pPr algn="ctr">
              <a:lnSpc>
                <a:spcPts val="7845"/>
              </a:lnSpc>
            </a:pPr>
            <a:r>
              <a:rPr lang="en-US" sz="5603">
                <a:solidFill>
                  <a:srgbClr val="000000"/>
                </a:solidFill>
                <a:latin typeface="Paytone One"/>
              </a:rPr>
              <a:t> công nợ nhà cung cấp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21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8CB269E-BA47-BA3E-78B5-C3487A008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47800" y="1333499"/>
            <a:ext cx="12268200" cy="7864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6319" y="0"/>
            <a:ext cx="10602160" cy="10602160"/>
          </a:xfrm>
          <a:custGeom>
            <a:avLst/>
            <a:gdLst/>
            <a:ahLst/>
            <a:cxnLst/>
            <a:rect l="l" t="t" r="r" b="b"/>
            <a:pathLst>
              <a:path w="10602160" h="10602160">
                <a:moveTo>
                  <a:pt x="0" y="0"/>
                </a:moveTo>
                <a:lnTo>
                  <a:pt x="10602159" y="0"/>
                </a:lnTo>
                <a:lnTo>
                  <a:pt x="10602159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14685" y="3222317"/>
            <a:ext cx="8372235" cy="3135783"/>
          </a:xfrm>
          <a:custGeom>
            <a:avLst/>
            <a:gdLst/>
            <a:ahLst/>
            <a:cxnLst/>
            <a:rect l="l" t="t" r="r" b="b"/>
            <a:pathLst>
              <a:path w="8372235" h="3135783">
                <a:moveTo>
                  <a:pt x="0" y="0"/>
                </a:moveTo>
                <a:lnTo>
                  <a:pt x="8372235" y="0"/>
                </a:lnTo>
                <a:lnTo>
                  <a:pt x="8372235" y="3135782"/>
                </a:lnTo>
                <a:lnTo>
                  <a:pt x="0" y="3135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75691">
            <a:off x="12020804" y="4829449"/>
            <a:ext cx="1932233" cy="1939285"/>
          </a:xfrm>
          <a:custGeom>
            <a:avLst/>
            <a:gdLst/>
            <a:ahLst/>
            <a:cxnLst/>
            <a:rect l="l" t="t" r="r" b="b"/>
            <a:pathLst>
              <a:path w="1932233" h="1939285">
                <a:moveTo>
                  <a:pt x="0" y="0"/>
                </a:moveTo>
                <a:lnTo>
                  <a:pt x="1932233" y="0"/>
                </a:lnTo>
                <a:lnTo>
                  <a:pt x="1932233" y="1939285"/>
                </a:lnTo>
                <a:lnTo>
                  <a:pt x="0" y="193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6596" y="0"/>
            <a:ext cx="782104" cy="3400454"/>
          </a:xfrm>
          <a:custGeom>
            <a:avLst/>
            <a:gdLst/>
            <a:ahLst/>
            <a:cxnLst/>
            <a:rect l="l" t="t" r="r" b="b"/>
            <a:pathLst>
              <a:path w="782104" h="3400454">
                <a:moveTo>
                  <a:pt x="0" y="0"/>
                </a:moveTo>
                <a:lnTo>
                  <a:pt x="782104" y="0"/>
                </a:lnTo>
                <a:lnTo>
                  <a:pt x="782104" y="3400454"/>
                </a:lnTo>
                <a:lnTo>
                  <a:pt x="0" y="3400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85840" y="0"/>
            <a:ext cx="10602160" cy="10602160"/>
          </a:xfrm>
          <a:custGeom>
            <a:avLst/>
            <a:gdLst/>
            <a:ahLst/>
            <a:cxnLst/>
            <a:rect l="l" t="t" r="r" b="b"/>
            <a:pathLst>
              <a:path w="10602160" h="10602160">
                <a:moveTo>
                  <a:pt x="0" y="0"/>
                </a:moveTo>
                <a:lnTo>
                  <a:pt x="10602160" y="0"/>
                </a:lnTo>
                <a:lnTo>
                  <a:pt x="10602160" y="10602160"/>
                </a:lnTo>
                <a:lnTo>
                  <a:pt x="0" y="1060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0666" y="7574008"/>
            <a:ext cx="2658732" cy="2712992"/>
          </a:xfrm>
          <a:custGeom>
            <a:avLst/>
            <a:gdLst/>
            <a:ahLst/>
            <a:cxnLst/>
            <a:rect l="l" t="t" r="r" b="b"/>
            <a:pathLst>
              <a:path w="2658732" h="2712992">
                <a:moveTo>
                  <a:pt x="0" y="0"/>
                </a:moveTo>
                <a:lnTo>
                  <a:pt x="2658732" y="0"/>
                </a:lnTo>
                <a:lnTo>
                  <a:pt x="2658732" y="2712992"/>
                </a:lnTo>
                <a:lnTo>
                  <a:pt x="0" y="2712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5416962" y="-714612"/>
            <a:ext cx="3684676" cy="3486625"/>
          </a:xfrm>
          <a:custGeom>
            <a:avLst/>
            <a:gdLst/>
            <a:ahLst/>
            <a:cxnLst/>
            <a:rect l="l" t="t" r="r" b="b"/>
            <a:pathLst>
              <a:path w="3684676" h="3486625">
                <a:moveTo>
                  <a:pt x="3684676" y="0"/>
                </a:moveTo>
                <a:lnTo>
                  <a:pt x="0" y="0"/>
                </a:lnTo>
                <a:lnTo>
                  <a:pt x="0" y="3486624"/>
                </a:lnTo>
                <a:lnTo>
                  <a:pt x="3684676" y="3486624"/>
                </a:lnTo>
                <a:lnTo>
                  <a:pt x="3684676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22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317" y="1346486"/>
            <a:ext cx="6808553" cy="4202280"/>
            <a:chOff x="0" y="0"/>
            <a:chExt cx="1793199" cy="11067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3199" cy="1106773"/>
            </a:xfrm>
            <a:custGeom>
              <a:avLst/>
              <a:gdLst/>
              <a:ahLst/>
              <a:cxnLst/>
              <a:rect l="l" t="t" r="r" b="b"/>
              <a:pathLst>
                <a:path w="1793199" h="1106773">
                  <a:moveTo>
                    <a:pt x="57991" y="0"/>
                  </a:moveTo>
                  <a:lnTo>
                    <a:pt x="1735208" y="0"/>
                  </a:lnTo>
                  <a:cubicBezTo>
                    <a:pt x="1767236" y="0"/>
                    <a:pt x="1793199" y="25964"/>
                    <a:pt x="1793199" y="57991"/>
                  </a:cubicBezTo>
                  <a:lnTo>
                    <a:pt x="1793199" y="1048782"/>
                  </a:lnTo>
                  <a:cubicBezTo>
                    <a:pt x="1793199" y="1080810"/>
                    <a:pt x="1767236" y="1106773"/>
                    <a:pt x="1735208" y="1106773"/>
                  </a:cubicBezTo>
                  <a:lnTo>
                    <a:pt x="57991" y="1106773"/>
                  </a:lnTo>
                  <a:cubicBezTo>
                    <a:pt x="42611" y="1106773"/>
                    <a:pt x="27861" y="1100664"/>
                    <a:pt x="16985" y="1089788"/>
                  </a:cubicBezTo>
                  <a:cubicBezTo>
                    <a:pt x="6110" y="1078913"/>
                    <a:pt x="0" y="1064162"/>
                    <a:pt x="0" y="1048782"/>
                  </a:cubicBezTo>
                  <a:lnTo>
                    <a:pt x="0" y="57991"/>
                  </a:lnTo>
                  <a:cubicBezTo>
                    <a:pt x="0" y="25964"/>
                    <a:pt x="25964" y="0"/>
                    <a:pt x="57991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4063775">
            <a:off x="539783" y="700642"/>
            <a:ext cx="1535626" cy="1644580"/>
          </a:xfrm>
          <a:custGeom>
            <a:avLst/>
            <a:gdLst/>
            <a:ahLst/>
            <a:cxnLst/>
            <a:rect l="l" t="t" r="r" b="b"/>
            <a:pathLst>
              <a:path w="1535626" h="1644580">
                <a:moveTo>
                  <a:pt x="0" y="0"/>
                </a:moveTo>
                <a:lnTo>
                  <a:pt x="1535627" y="0"/>
                </a:lnTo>
                <a:lnTo>
                  <a:pt x="1535627" y="1644580"/>
                </a:lnTo>
                <a:lnTo>
                  <a:pt x="0" y="1644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520228" y="-1001116"/>
            <a:ext cx="5745133" cy="1939675"/>
          </a:xfrm>
          <a:custGeom>
            <a:avLst/>
            <a:gdLst/>
            <a:ahLst/>
            <a:cxnLst/>
            <a:rect l="l" t="t" r="r" b="b"/>
            <a:pathLst>
              <a:path w="5745133" h="1939675">
                <a:moveTo>
                  <a:pt x="0" y="0"/>
                </a:moveTo>
                <a:lnTo>
                  <a:pt x="5745133" y="0"/>
                </a:lnTo>
                <a:lnTo>
                  <a:pt x="5745133" y="1939675"/>
                </a:lnTo>
                <a:lnTo>
                  <a:pt x="0" y="19396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347461" y="-2388553"/>
            <a:ext cx="3372178" cy="3442291"/>
          </a:xfrm>
          <a:custGeom>
            <a:avLst/>
            <a:gdLst/>
            <a:ahLst/>
            <a:cxnLst/>
            <a:rect l="l" t="t" r="r" b="b"/>
            <a:pathLst>
              <a:path w="3372178" h="3442291">
                <a:moveTo>
                  <a:pt x="0" y="0"/>
                </a:moveTo>
                <a:lnTo>
                  <a:pt x="3372178" y="0"/>
                </a:lnTo>
                <a:lnTo>
                  <a:pt x="3372178" y="3442292"/>
                </a:lnTo>
                <a:lnTo>
                  <a:pt x="0" y="3442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56795" y="-123825"/>
            <a:ext cx="6393404" cy="1127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7"/>
              </a:lnSpc>
            </a:pPr>
            <a:r>
              <a:rPr lang="en-US" sz="6597">
                <a:solidFill>
                  <a:srgbClr val="000000"/>
                </a:solidFill>
                <a:latin typeface="Paytone One"/>
              </a:rPr>
              <a:t>Master Data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90415" y="1334852"/>
            <a:ext cx="7268885" cy="4213914"/>
            <a:chOff x="0" y="0"/>
            <a:chExt cx="1914439" cy="1109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4439" cy="1109837"/>
            </a:xfrm>
            <a:custGeom>
              <a:avLst/>
              <a:gdLst/>
              <a:ahLst/>
              <a:cxnLst/>
              <a:rect l="l" t="t" r="r" b="b"/>
              <a:pathLst>
                <a:path w="1914439" h="1109837">
                  <a:moveTo>
                    <a:pt x="54319" y="0"/>
                  </a:moveTo>
                  <a:lnTo>
                    <a:pt x="1860120" y="0"/>
                  </a:lnTo>
                  <a:cubicBezTo>
                    <a:pt x="1874526" y="0"/>
                    <a:pt x="1888342" y="5723"/>
                    <a:pt x="1898529" y="15910"/>
                  </a:cubicBezTo>
                  <a:cubicBezTo>
                    <a:pt x="1908716" y="26096"/>
                    <a:pt x="1914439" y="39913"/>
                    <a:pt x="1914439" y="54319"/>
                  </a:cubicBezTo>
                  <a:lnTo>
                    <a:pt x="1914439" y="1055519"/>
                  </a:lnTo>
                  <a:cubicBezTo>
                    <a:pt x="1914439" y="1069925"/>
                    <a:pt x="1908716" y="1083741"/>
                    <a:pt x="1898529" y="1093928"/>
                  </a:cubicBezTo>
                  <a:cubicBezTo>
                    <a:pt x="1888342" y="1104114"/>
                    <a:pt x="1874526" y="1109837"/>
                    <a:pt x="1860120" y="1109837"/>
                  </a:cubicBezTo>
                  <a:lnTo>
                    <a:pt x="54319" y="1109837"/>
                  </a:lnTo>
                  <a:cubicBezTo>
                    <a:pt x="39913" y="1109837"/>
                    <a:pt x="26096" y="1104114"/>
                    <a:pt x="15910" y="1093928"/>
                  </a:cubicBezTo>
                  <a:cubicBezTo>
                    <a:pt x="5723" y="1083741"/>
                    <a:pt x="0" y="1069925"/>
                    <a:pt x="0" y="1055519"/>
                  </a:cubicBezTo>
                  <a:lnTo>
                    <a:pt x="0" y="54319"/>
                  </a:lnTo>
                  <a:cubicBezTo>
                    <a:pt x="0" y="39913"/>
                    <a:pt x="5723" y="26096"/>
                    <a:pt x="15910" y="15910"/>
                  </a:cubicBezTo>
                  <a:cubicBezTo>
                    <a:pt x="26096" y="5723"/>
                    <a:pt x="39913" y="0"/>
                    <a:pt x="54319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4063775">
            <a:off x="9508728" y="705196"/>
            <a:ext cx="1570608" cy="1682044"/>
          </a:xfrm>
          <a:custGeom>
            <a:avLst/>
            <a:gdLst/>
            <a:ahLst/>
            <a:cxnLst/>
            <a:rect l="l" t="t" r="r" b="b"/>
            <a:pathLst>
              <a:path w="1570608" h="1682044">
                <a:moveTo>
                  <a:pt x="0" y="0"/>
                </a:moveTo>
                <a:lnTo>
                  <a:pt x="1570608" y="0"/>
                </a:lnTo>
                <a:lnTo>
                  <a:pt x="1570608" y="1682043"/>
                </a:lnTo>
                <a:lnTo>
                  <a:pt x="0" y="1682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69317" y="5854726"/>
            <a:ext cx="6808553" cy="4149027"/>
            <a:chOff x="0" y="0"/>
            <a:chExt cx="1793199" cy="10927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93199" cy="1092748"/>
            </a:xfrm>
            <a:custGeom>
              <a:avLst/>
              <a:gdLst/>
              <a:ahLst/>
              <a:cxnLst/>
              <a:rect l="l" t="t" r="r" b="b"/>
              <a:pathLst>
                <a:path w="1793199" h="1092748">
                  <a:moveTo>
                    <a:pt x="57991" y="0"/>
                  </a:moveTo>
                  <a:lnTo>
                    <a:pt x="1735208" y="0"/>
                  </a:lnTo>
                  <a:cubicBezTo>
                    <a:pt x="1767236" y="0"/>
                    <a:pt x="1793199" y="25964"/>
                    <a:pt x="1793199" y="57991"/>
                  </a:cubicBezTo>
                  <a:lnTo>
                    <a:pt x="1793199" y="1034756"/>
                  </a:lnTo>
                  <a:cubicBezTo>
                    <a:pt x="1793199" y="1050137"/>
                    <a:pt x="1787090" y="1064887"/>
                    <a:pt x="1776214" y="1075762"/>
                  </a:cubicBezTo>
                  <a:cubicBezTo>
                    <a:pt x="1765338" y="1086638"/>
                    <a:pt x="1750588" y="1092748"/>
                    <a:pt x="1735208" y="1092748"/>
                  </a:cubicBezTo>
                  <a:lnTo>
                    <a:pt x="57991" y="1092748"/>
                  </a:lnTo>
                  <a:cubicBezTo>
                    <a:pt x="25964" y="1092748"/>
                    <a:pt x="0" y="1066784"/>
                    <a:pt x="0" y="1034756"/>
                  </a:cubicBezTo>
                  <a:lnTo>
                    <a:pt x="0" y="57991"/>
                  </a:lnTo>
                  <a:cubicBezTo>
                    <a:pt x="0" y="25964"/>
                    <a:pt x="25964" y="0"/>
                    <a:pt x="57991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4063775">
            <a:off x="532429" y="5361501"/>
            <a:ext cx="1495880" cy="1602013"/>
          </a:xfrm>
          <a:custGeom>
            <a:avLst/>
            <a:gdLst/>
            <a:ahLst/>
            <a:cxnLst/>
            <a:rect l="l" t="t" r="r" b="b"/>
            <a:pathLst>
              <a:path w="1495880" h="1602013">
                <a:moveTo>
                  <a:pt x="0" y="0"/>
                </a:moveTo>
                <a:lnTo>
                  <a:pt x="1495880" y="0"/>
                </a:lnTo>
                <a:lnTo>
                  <a:pt x="1495880" y="1602013"/>
                </a:lnTo>
                <a:lnTo>
                  <a:pt x="0" y="1602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990415" y="5814561"/>
            <a:ext cx="7402380" cy="4189191"/>
            <a:chOff x="0" y="0"/>
            <a:chExt cx="1949598" cy="11033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49598" cy="1103326"/>
            </a:xfrm>
            <a:custGeom>
              <a:avLst/>
              <a:gdLst/>
              <a:ahLst/>
              <a:cxnLst/>
              <a:rect l="l" t="t" r="r" b="b"/>
              <a:pathLst>
                <a:path w="1949598" h="1103326">
                  <a:moveTo>
                    <a:pt x="53339" y="0"/>
                  </a:moveTo>
                  <a:lnTo>
                    <a:pt x="1896258" y="0"/>
                  </a:lnTo>
                  <a:cubicBezTo>
                    <a:pt x="1910405" y="0"/>
                    <a:pt x="1923972" y="5620"/>
                    <a:pt x="1933975" y="15623"/>
                  </a:cubicBezTo>
                  <a:cubicBezTo>
                    <a:pt x="1943978" y="25626"/>
                    <a:pt x="1949598" y="39193"/>
                    <a:pt x="1949598" y="53339"/>
                  </a:cubicBezTo>
                  <a:lnTo>
                    <a:pt x="1949598" y="1049987"/>
                  </a:lnTo>
                  <a:cubicBezTo>
                    <a:pt x="1949598" y="1079445"/>
                    <a:pt x="1925717" y="1103326"/>
                    <a:pt x="1896258" y="1103326"/>
                  </a:cubicBezTo>
                  <a:lnTo>
                    <a:pt x="53339" y="1103326"/>
                  </a:lnTo>
                  <a:cubicBezTo>
                    <a:pt x="23881" y="1103326"/>
                    <a:pt x="0" y="1079445"/>
                    <a:pt x="0" y="1049987"/>
                  </a:cubicBezTo>
                  <a:lnTo>
                    <a:pt x="0" y="53339"/>
                  </a:lnTo>
                  <a:cubicBezTo>
                    <a:pt x="0" y="23881"/>
                    <a:pt x="23881" y="0"/>
                    <a:pt x="53339" y="0"/>
                  </a:cubicBez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4063775">
            <a:off x="9562240" y="5334002"/>
            <a:ext cx="1463584" cy="1567426"/>
          </a:xfrm>
          <a:custGeom>
            <a:avLst/>
            <a:gdLst/>
            <a:ahLst/>
            <a:cxnLst/>
            <a:rect l="l" t="t" r="r" b="b"/>
            <a:pathLst>
              <a:path w="1463584" h="1567426">
                <a:moveTo>
                  <a:pt x="0" y="0"/>
                </a:moveTo>
                <a:lnTo>
                  <a:pt x="1463584" y="0"/>
                </a:lnTo>
                <a:lnTo>
                  <a:pt x="1463584" y="1567425"/>
                </a:lnTo>
                <a:lnTo>
                  <a:pt x="0" y="156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55978" y="2224616"/>
            <a:ext cx="6284995" cy="2942179"/>
          </a:xfrm>
          <a:custGeom>
            <a:avLst/>
            <a:gdLst/>
            <a:ahLst/>
            <a:cxnLst/>
            <a:rect l="l" t="t" r="r" b="b"/>
            <a:pathLst>
              <a:path w="6284995" h="2942179">
                <a:moveTo>
                  <a:pt x="0" y="0"/>
                </a:moveTo>
                <a:lnTo>
                  <a:pt x="6284995" y="0"/>
                </a:lnTo>
                <a:lnTo>
                  <a:pt x="6284995" y="2942179"/>
                </a:lnTo>
                <a:lnTo>
                  <a:pt x="0" y="2942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94032" y="2146854"/>
            <a:ext cx="6739518" cy="3168379"/>
          </a:xfrm>
          <a:custGeom>
            <a:avLst/>
            <a:gdLst/>
            <a:ahLst/>
            <a:cxnLst/>
            <a:rect l="l" t="t" r="r" b="b"/>
            <a:pathLst>
              <a:path w="6739518" h="3168379">
                <a:moveTo>
                  <a:pt x="0" y="0"/>
                </a:moveTo>
                <a:lnTo>
                  <a:pt x="6739518" y="0"/>
                </a:lnTo>
                <a:lnTo>
                  <a:pt x="6739518" y="3168379"/>
                </a:lnTo>
                <a:lnTo>
                  <a:pt x="0" y="31683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54583" y="6644141"/>
            <a:ext cx="5887784" cy="3132086"/>
          </a:xfrm>
          <a:custGeom>
            <a:avLst/>
            <a:gdLst/>
            <a:ahLst/>
            <a:cxnLst/>
            <a:rect l="l" t="t" r="r" b="b"/>
            <a:pathLst>
              <a:path w="5887784" h="3132086">
                <a:moveTo>
                  <a:pt x="0" y="0"/>
                </a:moveTo>
                <a:lnTo>
                  <a:pt x="5887784" y="0"/>
                </a:lnTo>
                <a:lnTo>
                  <a:pt x="5887784" y="3132086"/>
                </a:lnTo>
                <a:lnTo>
                  <a:pt x="0" y="3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371232" y="6644141"/>
            <a:ext cx="6662318" cy="3132086"/>
          </a:xfrm>
          <a:custGeom>
            <a:avLst/>
            <a:gdLst/>
            <a:ahLst/>
            <a:cxnLst/>
            <a:rect l="l" t="t" r="r" b="b"/>
            <a:pathLst>
              <a:path w="6662318" h="3132086">
                <a:moveTo>
                  <a:pt x="0" y="0"/>
                </a:moveTo>
                <a:lnTo>
                  <a:pt x="6662318" y="0"/>
                </a:lnTo>
                <a:lnTo>
                  <a:pt x="6662318" y="3132086"/>
                </a:lnTo>
                <a:lnTo>
                  <a:pt x="0" y="3132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562464" y="1456257"/>
            <a:ext cx="5978509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Quicksand Bold"/>
              </a:rPr>
              <a:t>Gần 3000 khách hàng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62464" y="5948816"/>
            <a:ext cx="5978509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Quicksand Bold"/>
              </a:rPr>
              <a:t>Có 24 danh mục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05959" y="1456257"/>
            <a:ext cx="5978509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Quicksand Bold"/>
              </a:rPr>
              <a:t>Gần 1000 nhà cung cấp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05959" y="5882141"/>
            <a:ext cx="5978509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Quicksand Bold"/>
              </a:rPr>
              <a:t>Trên 1000 sản phẩm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1261" y="1726247"/>
            <a:ext cx="17001890" cy="7532053"/>
            <a:chOff x="0" y="0"/>
            <a:chExt cx="4477864" cy="1983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77864" cy="1983751"/>
            </a:xfrm>
            <a:custGeom>
              <a:avLst/>
              <a:gdLst/>
              <a:ahLst/>
              <a:cxnLst/>
              <a:rect l="l" t="t" r="r" b="b"/>
              <a:pathLst>
                <a:path w="4477864" h="1983751">
                  <a:moveTo>
                    <a:pt x="0" y="0"/>
                  </a:moveTo>
                  <a:lnTo>
                    <a:pt x="4477864" y="0"/>
                  </a:lnTo>
                  <a:lnTo>
                    <a:pt x="4477864" y="1983751"/>
                  </a:lnTo>
                  <a:lnTo>
                    <a:pt x="0" y="1983751"/>
                  </a:lnTo>
                  <a:close/>
                </a:path>
              </a:pathLst>
            </a:custGeom>
            <a:solidFill>
              <a:srgbClr val="DCC3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13372" y="1028700"/>
            <a:ext cx="8261255" cy="1430253"/>
            <a:chOff x="0" y="0"/>
            <a:chExt cx="2175804" cy="376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5804" cy="376692"/>
            </a:xfrm>
            <a:custGeom>
              <a:avLst/>
              <a:gdLst/>
              <a:ahLst/>
              <a:cxnLst/>
              <a:rect l="l" t="t" r="r" b="b"/>
              <a:pathLst>
                <a:path w="2175804" h="376692">
                  <a:moveTo>
                    <a:pt x="47794" y="0"/>
                  </a:moveTo>
                  <a:lnTo>
                    <a:pt x="2128010" y="0"/>
                  </a:lnTo>
                  <a:cubicBezTo>
                    <a:pt x="2140686" y="0"/>
                    <a:pt x="2152842" y="5035"/>
                    <a:pt x="2161805" y="13999"/>
                  </a:cubicBezTo>
                  <a:cubicBezTo>
                    <a:pt x="2170768" y="22962"/>
                    <a:pt x="2175804" y="35118"/>
                    <a:pt x="2175804" y="47794"/>
                  </a:cubicBezTo>
                  <a:lnTo>
                    <a:pt x="2175804" y="328898"/>
                  </a:lnTo>
                  <a:cubicBezTo>
                    <a:pt x="2175804" y="341574"/>
                    <a:pt x="2170768" y="353730"/>
                    <a:pt x="2161805" y="362694"/>
                  </a:cubicBezTo>
                  <a:cubicBezTo>
                    <a:pt x="2152842" y="371657"/>
                    <a:pt x="2140686" y="376692"/>
                    <a:pt x="2128010" y="376692"/>
                  </a:cubicBezTo>
                  <a:lnTo>
                    <a:pt x="47794" y="376692"/>
                  </a:lnTo>
                  <a:cubicBezTo>
                    <a:pt x="35118" y="376692"/>
                    <a:pt x="22962" y="371657"/>
                    <a:pt x="13999" y="362694"/>
                  </a:cubicBezTo>
                  <a:cubicBezTo>
                    <a:pt x="5035" y="353730"/>
                    <a:pt x="0" y="341574"/>
                    <a:pt x="0" y="328898"/>
                  </a:cubicBezTo>
                  <a:lnTo>
                    <a:pt x="0" y="47794"/>
                  </a:lnTo>
                  <a:cubicBezTo>
                    <a:pt x="0" y="35118"/>
                    <a:pt x="5035" y="22962"/>
                    <a:pt x="13999" y="13999"/>
                  </a:cubicBezTo>
                  <a:cubicBezTo>
                    <a:pt x="22962" y="5035"/>
                    <a:pt x="35118" y="0"/>
                    <a:pt x="47794" y="0"/>
                  </a:cubicBezTo>
                  <a:close/>
                </a:path>
              </a:pathLst>
            </a:custGeom>
            <a:solidFill>
              <a:srgbClr val="AD554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038225" y="2075168"/>
            <a:ext cx="0" cy="6834211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7249775" y="2075168"/>
            <a:ext cx="0" cy="6834211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6096616" y="1028700"/>
            <a:ext cx="1993547" cy="1562216"/>
          </a:xfrm>
          <a:custGeom>
            <a:avLst/>
            <a:gdLst/>
            <a:ahLst/>
            <a:cxnLst/>
            <a:rect l="l" t="t" r="r" b="b"/>
            <a:pathLst>
              <a:path w="1993547" h="1562216">
                <a:moveTo>
                  <a:pt x="0" y="0"/>
                </a:moveTo>
                <a:lnTo>
                  <a:pt x="1993547" y="0"/>
                </a:lnTo>
                <a:lnTo>
                  <a:pt x="1993547" y="1562216"/>
                </a:lnTo>
                <a:lnTo>
                  <a:pt x="0" y="156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957002" y="6716739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02106" y="1105536"/>
            <a:ext cx="12580200" cy="96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FFFFFF"/>
                </a:solidFill>
                <a:latin typeface="Paytone One Bold"/>
              </a:rPr>
              <a:t>Quy trình tổng quát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4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0205093-E192-4B85-DF00-E6CBCAB03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9201" y="3766921"/>
            <a:ext cx="15877586" cy="3485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3272"/>
            <a:ext cx="2592030" cy="895428"/>
          </a:xfrm>
          <a:custGeom>
            <a:avLst/>
            <a:gdLst/>
            <a:ahLst/>
            <a:cxnLst/>
            <a:rect l="l" t="t" r="r" b="b"/>
            <a:pathLst>
              <a:path w="2592030" h="895428">
                <a:moveTo>
                  <a:pt x="0" y="0"/>
                </a:moveTo>
                <a:lnTo>
                  <a:pt x="2592030" y="0"/>
                </a:lnTo>
                <a:lnTo>
                  <a:pt x="2592030" y="895428"/>
                </a:lnTo>
                <a:lnTo>
                  <a:pt x="0" y="8954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5252"/>
            <a:ext cx="24348748" cy="10430775"/>
            <a:chOff x="0" y="0"/>
            <a:chExt cx="32464997" cy="13907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61994" cy="13723003"/>
            </a:xfrm>
            <a:custGeom>
              <a:avLst/>
              <a:gdLst/>
              <a:ahLst/>
              <a:cxnLst/>
              <a:rect l="l" t="t" r="r" b="b"/>
              <a:pathLst>
                <a:path w="16161994" h="13723003">
                  <a:moveTo>
                    <a:pt x="0" y="0"/>
                  </a:moveTo>
                  <a:lnTo>
                    <a:pt x="16161994" y="0"/>
                  </a:lnTo>
                  <a:lnTo>
                    <a:pt x="16161994" y="13723003"/>
                  </a:lnTo>
                  <a:lnTo>
                    <a:pt x="0" y="13723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6303003" y="184698"/>
              <a:ext cx="16161994" cy="13723003"/>
            </a:xfrm>
            <a:custGeom>
              <a:avLst/>
              <a:gdLst/>
              <a:ahLst/>
              <a:cxnLst/>
              <a:rect l="l" t="t" r="r" b="b"/>
              <a:pathLst>
                <a:path w="16161994" h="13723003">
                  <a:moveTo>
                    <a:pt x="0" y="0"/>
                  </a:moveTo>
                  <a:lnTo>
                    <a:pt x="16161994" y="0"/>
                  </a:lnTo>
                  <a:lnTo>
                    <a:pt x="16161994" y="13723002"/>
                  </a:lnTo>
                  <a:lnTo>
                    <a:pt x="0" y="137230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6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077995" y="-2434298"/>
            <a:ext cx="5465574" cy="4021386"/>
          </a:xfrm>
          <a:custGeom>
            <a:avLst/>
            <a:gdLst/>
            <a:ahLst/>
            <a:cxnLst/>
            <a:rect l="l" t="t" r="r" b="b"/>
            <a:pathLst>
              <a:path w="5465574" h="4021386">
                <a:moveTo>
                  <a:pt x="0" y="0"/>
                </a:moveTo>
                <a:lnTo>
                  <a:pt x="5465574" y="0"/>
                </a:lnTo>
                <a:lnTo>
                  <a:pt x="5465574" y="4021386"/>
                </a:lnTo>
                <a:lnTo>
                  <a:pt x="0" y="40213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56653" y="1953654"/>
            <a:ext cx="8478359" cy="1499696"/>
            <a:chOff x="0" y="0"/>
            <a:chExt cx="11304479" cy="1999595"/>
          </a:xfrm>
        </p:grpSpPr>
        <p:grpSp>
          <p:nvGrpSpPr>
            <p:cNvPr id="8" name="Group 8"/>
            <p:cNvGrpSpPr/>
            <p:nvPr/>
          </p:nvGrpSpPr>
          <p:grpSpPr>
            <a:xfrm>
              <a:off x="359482" y="535025"/>
              <a:ext cx="10944996" cy="1464570"/>
              <a:chOff x="0" y="0"/>
              <a:chExt cx="2602724" cy="3482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98153"/>
              <a:ext cx="10944996" cy="1464570"/>
              <a:chOff x="0" y="0"/>
              <a:chExt cx="2602724" cy="3482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59482" y="0"/>
              <a:ext cx="815135" cy="535025"/>
            </a:xfrm>
            <a:custGeom>
              <a:avLst/>
              <a:gdLst/>
              <a:ahLst/>
              <a:cxnLst/>
              <a:rect l="l" t="t" r="r" b="b"/>
              <a:pathLst>
                <a:path w="815135" h="535025">
                  <a:moveTo>
                    <a:pt x="0" y="0"/>
                  </a:moveTo>
                  <a:lnTo>
                    <a:pt x="815136" y="0"/>
                  </a:lnTo>
                  <a:lnTo>
                    <a:pt x="815136" y="535025"/>
                  </a:lnTo>
                  <a:lnTo>
                    <a:pt x="0" y="535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948073" y="592175"/>
              <a:ext cx="9048849" cy="645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3"/>
                </a:lnSpc>
              </a:pPr>
              <a:r>
                <a:rPr lang="en-US" sz="3474">
                  <a:solidFill>
                    <a:srgbClr val="000000"/>
                  </a:solidFill>
                  <a:latin typeface="Quicksand Bold"/>
                </a:rPr>
                <a:t>1. Quy trình bán hàng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415736" y="-38178"/>
            <a:ext cx="8838552" cy="154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000000"/>
                </a:solidFill>
                <a:latin typeface="Paytone One Bold"/>
              </a:rPr>
              <a:t>Các quy trình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628071" y="1953654"/>
            <a:ext cx="8659929" cy="1531813"/>
            <a:chOff x="0" y="0"/>
            <a:chExt cx="11546572" cy="2042418"/>
          </a:xfrm>
        </p:grpSpPr>
        <p:grpSp>
          <p:nvGrpSpPr>
            <p:cNvPr id="18" name="Group 18"/>
            <p:cNvGrpSpPr/>
            <p:nvPr/>
          </p:nvGrpSpPr>
          <p:grpSpPr>
            <a:xfrm>
              <a:off x="367181" y="546483"/>
              <a:ext cx="11179391" cy="1495935"/>
              <a:chOff x="0" y="0"/>
              <a:chExt cx="2602724" cy="3482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764640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202397"/>
              <a:ext cx="11179391" cy="1495935"/>
              <a:chOff x="0" y="0"/>
              <a:chExt cx="2602724" cy="3482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EB29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67181" y="0"/>
              <a:ext cx="832592" cy="546483"/>
            </a:xfrm>
            <a:custGeom>
              <a:avLst/>
              <a:gdLst/>
              <a:ahLst/>
              <a:cxnLst/>
              <a:rect l="l" t="t" r="r" b="b"/>
              <a:pathLst>
                <a:path w="832592" h="546483">
                  <a:moveTo>
                    <a:pt x="0" y="0"/>
                  </a:moveTo>
                  <a:lnTo>
                    <a:pt x="832592" y="0"/>
                  </a:lnTo>
                  <a:lnTo>
                    <a:pt x="832592" y="546483"/>
                  </a:lnTo>
                  <a:lnTo>
                    <a:pt x="0" y="546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968377" y="603633"/>
              <a:ext cx="9242637" cy="663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9"/>
                </a:lnSpc>
              </a:pPr>
              <a:r>
                <a:rPr lang="en-US" sz="3548">
                  <a:solidFill>
                    <a:srgbClr val="000000"/>
                  </a:solidFill>
                  <a:latin typeface="Quicksand Bold"/>
                </a:rPr>
                <a:t>5. Quy trình kiểm kê kho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56653" y="3955681"/>
            <a:ext cx="8478359" cy="1499696"/>
            <a:chOff x="0" y="0"/>
            <a:chExt cx="11304479" cy="1999595"/>
          </a:xfrm>
        </p:grpSpPr>
        <p:grpSp>
          <p:nvGrpSpPr>
            <p:cNvPr id="27" name="Group 27"/>
            <p:cNvGrpSpPr/>
            <p:nvPr/>
          </p:nvGrpSpPr>
          <p:grpSpPr>
            <a:xfrm>
              <a:off x="359482" y="535025"/>
              <a:ext cx="10944996" cy="1464570"/>
              <a:chOff x="0" y="0"/>
              <a:chExt cx="2602724" cy="34827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76464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198153"/>
              <a:ext cx="10944996" cy="1464570"/>
              <a:chOff x="0" y="0"/>
              <a:chExt cx="2602724" cy="3482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EB29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359482" y="0"/>
              <a:ext cx="815135" cy="535025"/>
            </a:xfrm>
            <a:custGeom>
              <a:avLst/>
              <a:gdLst/>
              <a:ahLst/>
              <a:cxnLst/>
              <a:rect l="l" t="t" r="r" b="b"/>
              <a:pathLst>
                <a:path w="815135" h="535025">
                  <a:moveTo>
                    <a:pt x="0" y="0"/>
                  </a:moveTo>
                  <a:lnTo>
                    <a:pt x="815136" y="0"/>
                  </a:lnTo>
                  <a:lnTo>
                    <a:pt x="815136" y="535025"/>
                  </a:lnTo>
                  <a:lnTo>
                    <a:pt x="0" y="535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948073" y="592175"/>
              <a:ext cx="9048849" cy="645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3"/>
                </a:lnSpc>
              </a:pPr>
              <a:r>
                <a:rPr lang="en-US" sz="3474">
                  <a:solidFill>
                    <a:srgbClr val="000000"/>
                  </a:solidFill>
                  <a:latin typeface="Quicksand Bold"/>
                </a:rPr>
                <a:t>2. Quy trình mua hàng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56653" y="6218402"/>
            <a:ext cx="8478359" cy="1499696"/>
            <a:chOff x="0" y="0"/>
            <a:chExt cx="11304479" cy="1999595"/>
          </a:xfrm>
        </p:grpSpPr>
        <p:grpSp>
          <p:nvGrpSpPr>
            <p:cNvPr id="36" name="Group 36"/>
            <p:cNvGrpSpPr/>
            <p:nvPr/>
          </p:nvGrpSpPr>
          <p:grpSpPr>
            <a:xfrm>
              <a:off x="359482" y="535025"/>
              <a:ext cx="10944996" cy="1464570"/>
              <a:chOff x="0" y="0"/>
              <a:chExt cx="2602724" cy="3482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198153"/>
              <a:ext cx="10944996" cy="1464570"/>
              <a:chOff x="0" y="0"/>
              <a:chExt cx="2602724" cy="34827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359482" y="0"/>
              <a:ext cx="815135" cy="535025"/>
            </a:xfrm>
            <a:custGeom>
              <a:avLst/>
              <a:gdLst/>
              <a:ahLst/>
              <a:cxnLst/>
              <a:rect l="l" t="t" r="r" b="b"/>
              <a:pathLst>
                <a:path w="815135" h="535025">
                  <a:moveTo>
                    <a:pt x="0" y="0"/>
                  </a:moveTo>
                  <a:lnTo>
                    <a:pt x="815136" y="0"/>
                  </a:lnTo>
                  <a:lnTo>
                    <a:pt x="815136" y="535025"/>
                  </a:lnTo>
                  <a:lnTo>
                    <a:pt x="0" y="535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3"/>
            <p:cNvSpPr txBox="1"/>
            <p:nvPr/>
          </p:nvSpPr>
          <p:spPr>
            <a:xfrm>
              <a:off x="948073" y="592175"/>
              <a:ext cx="9048849" cy="648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43"/>
                </a:lnSpc>
              </a:pPr>
              <a:r>
                <a:rPr lang="en-US" sz="3474">
                  <a:solidFill>
                    <a:srgbClr val="000000"/>
                  </a:solidFill>
                  <a:latin typeface="Quicksand Bold"/>
                </a:rPr>
                <a:t>3. Quy trình nhập, xuất kho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472887" y="3959201"/>
            <a:ext cx="8458460" cy="1496177"/>
            <a:chOff x="0" y="0"/>
            <a:chExt cx="11277946" cy="1994902"/>
          </a:xfrm>
        </p:grpSpPr>
        <p:grpSp>
          <p:nvGrpSpPr>
            <p:cNvPr id="45" name="Group 45"/>
            <p:cNvGrpSpPr/>
            <p:nvPr/>
          </p:nvGrpSpPr>
          <p:grpSpPr>
            <a:xfrm>
              <a:off x="358639" y="533769"/>
              <a:ext cx="10919308" cy="1461133"/>
              <a:chOff x="0" y="0"/>
              <a:chExt cx="2602724" cy="34827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0" y="197688"/>
              <a:ext cx="10919308" cy="1461133"/>
              <a:chOff x="0" y="0"/>
              <a:chExt cx="2602724" cy="348275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358639" y="0"/>
              <a:ext cx="813222" cy="533769"/>
            </a:xfrm>
            <a:custGeom>
              <a:avLst/>
              <a:gdLst/>
              <a:ahLst/>
              <a:cxnLst/>
              <a:rect l="l" t="t" r="r" b="b"/>
              <a:pathLst>
                <a:path w="813222" h="533769">
                  <a:moveTo>
                    <a:pt x="0" y="0"/>
                  </a:moveTo>
                  <a:lnTo>
                    <a:pt x="813222" y="0"/>
                  </a:lnTo>
                  <a:lnTo>
                    <a:pt x="813222" y="533769"/>
                  </a:lnTo>
                  <a:lnTo>
                    <a:pt x="0" y="533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TextBox 52"/>
            <p:cNvSpPr txBox="1"/>
            <p:nvPr/>
          </p:nvSpPr>
          <p:spPr>
            <a:xfrm>
              <a:off x="945848" y="590919"/>
              <a:ext cx="9027611" cy="64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3466">
                  <a:solidFill>
                    <a:srgbClr val="000000"/>
                  </a:solidFill>
                  <a:latin typeface="Quicksand Bold"/>
                </a:rPr>
                <a:t>6. Quy trình bảo hành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472887" y="6218402"/>
            <a:ext cx="8458460" cy="1496177"/>
            <a:chOff x="0" y="0"/>
            <a:chExt cx="11277946" cy="1994902"/>
          </a:xfrm>
        </p:grpSpPr>
        <p:grpSp>
          <p:nvGrpSpPr>
            <p:cNvPr id="54" name="Group 54"/>
            <p:cNvGrpSpPr/>
            <p:nvPr/>
          </p:nvGrpSpPr>
          <p:grpSpPr>
            <a:xfrm>
              <a:off x="358639" y="533769"/>
              <a:ext cx="10919308" cy="1461133"/>
              <a:chOff x="0" y="0"/>
              <a:chExt cx="2602724" cy="34827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764640"/>
              </a:solidFill>
            </p:spPr>
          </p:sp>
          <p:sp>
            <p:nvSpPr>
              <p:cNvPr id="56" name="TextBox 56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197688"/>
              <a:ext cx="10919308" cy="1461133"/>
              <a:chOff x="0" y="0"/>
              <a:chExt cx="2602724" cy="348275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EB290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358639" y="0"/>
              <a:ext cx="813222" cy="533769"/>
            </a:xfrm>
            <a:custGeom>
              <a:avLst/>
              <a:gdLst/>
              <a:ahLst/>
              <a:cxnLst/>
              <a:rect l="l" t="t" r="r" b="b"/>
              <a:pathLst>
                <a:path w="813222" h="533769">
                  <a:moveTo>
                    <a:pt x="0" y="0"/>
                  </a:moveTo>
                  <a:lnTo>
                    <a:pt x="813222" y="0"/>
                  </a:lnTo>
                  <a:lnTo>
                    <a:pt x="813222" y="533769"/>
                  </a:lnTo>
                  <a:lnTo>
                    <a:pt x="0" y="533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1" name="TextBox 61"/>
            <p:cNvSpPr txBox="1"/>
            <p:nvPr/>
          </p:nvSpPr>
          <p:spPr>
            <a:xfrm>
              <a:off x="945848" y="590919"/>
              <a:ext cx="9027611" cy="601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1"/>
                </a:lnSpc>
              </a:pPr>
              <a:r>
                <a:rPr lang="en-US" sz="3266">
                  <a:solidFill>
                    <a:srgbClr val="000000"/>
                  </a:solidFill>
                  <a:latin typeface="Quicksand Bold"/>
                </a:rPr>
                <a:t>7. Quy trình chăm sóc khách hàng 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47666" y="8220429"/>
            <a:ext cx="8787347" cy="1554352"/>
            <a:chOff x="0" y="0"/>
            <a:chExt cx="11716462" cy="2072469"/>
          </a:xfrm>
        </p:grpSpPr>
        <p:grpSp>
          <p:nvGrpSpPr>
            <p:cNvPr id="63" name="Group 63"/>
            <p:cNvGrpSpPr/>
            <p:nvPr/>
          </p:nvGrpSpPr>
          <p:grpSpPr>
            <a:xfrm>
              <a:off x="372583" y="554524"/>
              <a:ext cx="11343879" cy="1517945"/>
              <a:chOff x="0" y="0"/>
              <a:chExt cx="2602724" cy="34827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764640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>
              <a:off x="0" y="205375"/>
              <a:ext cx="11343879" cy="1517945"/>
              <a:chOff x="0" y="0"/>
              <a:chExt cx="2602724" cy="348275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EB290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9" name="Freeform 69"/>
            <p:cNvSpPr/>
            <p:nvPr/>
          </p:nvSpPr>
          <p:spPr>
            <a:xfrm>
              <a:off x="372583" y="0"/>
              <a:ext cx="844842" cy="554524"/>
            </a:xfrm>
            <a:custGeom>
              <a:avLst/>
              <a:gdLst/>
              <a:ahLst/>
              <a:cxnLst/>
              <a:rect l="l" t="t" r="r" b="b"/>
              <a:pathLst>
                <a:path w="844842" h="554524">
                  <a:moveTo>
                    <a:pt x="0" y="0"/>
                  </a:moveTo>
                  <a:lnTo>
                    <a:pt x="844843" y="0"/>
                  </a:lnTo>
                  <a:lnTo>
                    <a:pt x="844843" y="554524"/>
                  </a:lnTo>
                  <a:lnTo>
                    <a:pt x="0" y="554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0" name="TextBox 70"/>
            <p:cNvSpPr txBox="1"/>
            <p:nvPr/>
          </p:nvSpPr>
          <p:spPr>
            <a:xfrm>
              <a:off x="982625" y="630724"/>
              <a:ext cx="9378628" cy="654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3"/>
                </a:lnSpc>
              </a:pPr>
              <a:r>
                <a:rPr lang="en-US" sz="3601">
                  <a:solidFill>
                    <a:srgbClr val="000000"/>
                  </a:solidFill>
                  <a:latin typeface="Quicksand Bold"/>
                </a:rPr>
                <a:t>4. Quy trình điều chuyển kho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9472887" y="8220429"/>
            <a:ext cx="8458460" cy="1496177"/>
            <a:chOff x="0" y="0"/>
            <a:chExt cx="11277946" cy="1994902"/>
          </a:xfrm>
        </p:grpSpPr>
        <p:grpSp>
          <p:nvGrpSpPr>
            <p:cNvPr id="72" name="Group 72"/>
            <p:cNvGrpSpPr/>
            <p:nvPr/>
          </p:nvGrpSpPr>
          <p:grpSpPr>
            <a:xfrm>
              <a:off x="358639" y="533769"/>
              <a:ext cx="10919308" cy="1461133"/>
              <a:chOff x="0" y="0"/>
              <a:chExt cx="2602724" cy="348275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64B23"/>
              </a:solidFill>
            </p:spPr>
          </p:sp>
          <p:sp>
            <p:nvSpPr>
              <p:cNvPr id="74" name="TextBox 74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5" name="Group 75"/>
            <p:cNvGrpSpPr/>
            <p:nvPr/>
          </p:nvGrpSpPr>
          <p:grpSpPr>
            <a:xfrm>
              <a:off x="0" y="197688"/>
              <a:ext cx="10919308" cy="1461133"/>
              <a:chOff x="0" y="0"/>
              <a:chExt cx="2602724" cy="348275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2602724" cy="348275"/>
              </a:xfrm>
              <a:custGeom>
                <a:avLst/>
                <a:gdLst/>
                <a:ahLst/>
                <a:cxnLst/>
                <a:rect l="l" t="t" r="r" b="b"/>
                <a:pathLst>
                  <a:path w="2602724" h="348275">
                    <a:moveTo>
                      <a:pt x="203200" y="0"/>
                    </a:moveTo>
                    <a:lnTo>
                      <a:pt x="2602724" y="0"/>
                    </a:lnTo>
                    <a:lnTo>
                      <a:pt x="2399524" y="348275"/>
                    </a:lnTo>
                    <a:lnTo>
                      <a:pt x="0" y="34827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EEB7B0"/>
              </a:solidFill>
            </p:spPr>
          </p:sp>
          <p:sp>
            <p:nvSpPr>
              <p:cNvPr id="77" name="TextBox 77"/>
              <p:cNvSpPr txBox="1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8" name="Freeform 78"/>
            <p:cNvSpPr/>
            <p:nvPr/>
          </p:nvSpPr>
          <p:spPr>
            <a:xfrm>
              <a:off x="358639" y="0"/>
              <a:ext cx="813222" cy="533769"/>
            </a:xfrm>
            <a:custGeom>
              <a:avLst/>
              <a:gdLst/>
              <a:ahLst/>
              <a:cxnLst/>
              <a:rect l="l" t="t" r="r" b="b"/>
              <a:pathLst>
                <a:path w="813222" h="533769">
                  <a:moveTo>
                    <a:pt x="0" y="0"/>
                  </a:moveTo>
                  <a:lnTo>
                    <a:pt x="813222" y="0"/>
                  </a:lnTo>
                  <a:lnTo>
                    <a:pt x="813222" y="533769"/>
                  </a:lnTo>
                  <a:lnTo>
                    <a:pt x="0" y="533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TextBox 79"/>
            <p:cNvSpPr txBox="1"/>
            <p:nvPr/>
          </p:nvSpPr>
          <p:spPr>
            <a:xfrm>
              <a:off x="945848" y="590919"/>
              <a:ext cx="9027611" cy="64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5"/>
                </a:lnSpc>
              </a:pPr>
              <a:r>
                <a:rPr lang="en-US" sz="3466">
                  <a:solidFill>
                    <a:srgbClr val="000000"/>
                  </a:solidFill>
                  <a:latin typeface="Quicksand Bold"/>
                </a:rPr>
                <a:t>8. Quy trình xử lý công nợ</a:t>
              </a:r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924" y="7749803"/>
            <a:ext cx="2085552" cy="2384727"/>
          </a:xfrm>
          <a:custGeom>
            <a:avLst/>
            <a:gdLst/>
            <a:ahLst/>
            <a:cxnLst/>
            <a:rect l="l" t="t" r="r" b="b"/>
            <a:pathLst>
              <a:path w="2085552" h="2384727">
                <a:moveTo>
                  <a:pt x="0" y="0"/>
                </a:moveTo>
                <a:lnTo>
                  <a:pt x="2085553" y="0"/>
                </a:lnTo>
                <a:lnTo>
                  <a:pt x="2085553" y="2384727"/>
                </a:lnTo>
                <a:lnTo>
                  <a:pt x="0" y="238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463477" y="9555644"/>
            <a:ext cx="61689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920395" y="1682119"/>
            <a:ext cx="3152891" cy="596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764640"/>
                </a:solidFill>
                <a:latin typeface="Paytone One"/>
              </a:rPr>
              <a:t>1. </a:t>
            </a:r>
          </a:p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764640"/>
                </a:solidFill>
                <a:latin typeface="Paytone One"/>
              </a:rPr>
              <a:t>Quy trình bán hàng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6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EF7C32-3732-A089-F949-A54EEBC2D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600" y="713040"/>
            <a:ext cx="11811000" cy="8229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6214" y="82293"/>
            <a:ext cx="14249400" cy="147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7500" dirty="0" err="1">
                <a:solidFill>
                  <a:srgbClr val="000000"/>
                </a:solidFill>
                <a:latin typeface="Paytone One Bold"/>
              </a:rPr>
              <a:t>Các</a:t>
            </a:r>
            <a:r>
              <a:rPr lang="en-US" sz="75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Paytone One Bold"/>
              </a:rPr>
              <a:t>ngoại</a:t>
            </a:r>
            <a:r>
              <a:rPr lang="en-US" sz="75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Paytone One Bold"/>
              </a:rPr>
              <a:t>lệ</a:t>
            </a:r>
            <a:r>
              <a:rPr lang="en-US" sz="75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Paytone One Bold"/>
              </a:rPr>
              <a:t>bán</a:t>
            </a:r>
            <a:r>
              <a:rPr lang="en-US" sz="7500" dirty="0">
                <a:solidFill>
                  <a:srgbClr val="000000"/>
                </a:solidFill>
                <a:latin typeface="Paytone One Bold"/>
              </a:rPr>
              <a:t> </a:t>
            </a:r>
            <a:r>
              <a:rPr lang="en-US" sz="7500" dirty="0" err="1">
                <a:solidFill>
                  <a:srgbClr val="000000"/>
                </a:solidFill>
                <a:latin typeface="Paytone One Bold"/>
              </a:rPr>
              <a:t>hàng</a:t>
            </a:r>
            <a:endParaRPr lang="en-US" sz="7500" dirty="0">
              <a:solidFill>
                <a:srgbClr val="000000"/>
              </a:solidFill>
              <a:latin typeface="Paytone One Bold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787916" y="1785940"/>
            <a:ext cx="498032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B7390FD-5D97-31AE-1185-3DB43C7B525E}"/>
              </a:ext>
            </a:extLst>
          </p:cNvPr>
          <p:cNvGrpSpPr/>
          <p:nvPr/>
        </p:nvGrpSpPr>
        <p:grpSpPr>
          <a:xfrm>
            <a:off x="465224" y="2052348"/>
            <a:ext cx="3084550" cy="4029496"/>
            <a:chOff x="503268" y="1812993"/>
            <a:chExt cx="3084550" cy="4029496"/>
          </a:xfrm>
        </p:grpSpPr>
        <p:sp>
          <p:nvSpPr>
            <p:cNvPr id="7" name="Freeform 7"/>
            <p:cNvSpPr/>
            <p:nvPr/>
          </p:nvSpPr>
          <p:spPr>
            <a:xfrm>
              <a:off x="503268" y="1812993"/>
              <a:ext cx="3084550" cy="4029496"/>
            </a:xfrm>
            <a:custGeom>
              <a:avLst/>
              <a:gdLst/>
              <a:ahLst/>
              <a:cxnLst/>
              <a:rect l="l" t="t" r="r" b="b"/>
              <a:pathLst>
                <a:path w="3202063" h="4110802">
                  <a:moveTo>
                    <a:pt x="0" y="0"/>
                  </a:moveTo>
                  <a:lnTo>
                    <a:pt x="3202063" y="0"/>
                  </a:lnTo>
                  <a:lnTo>
                    <a:pt x="3202063" y="4110802"/>
                  </a:lnTo>
                  <a:lnTo>
                    <a:pt x="0" y="4110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8" b="-48"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033766" y="3362827"/>
              <a:ext cx="1983092" cy="1749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115"/>
                </a:lnSpc>
              </a:pP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Hủy</a:t>
              </a:r>
              <a:r>
                <a:rPr lang="en-US" sz="4300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báo</a:t>
              </a:r>
              <a:r>
                <a:rPr lang="en-US" sz="4300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giá</a:t>
              </a:r>
              <a:r>
                <a:rPr lang="en-US" sz="4300" dirty="0">
                  <a:solidFill>
                    <a:srgbClr val="000000"/>
                  </a:solidFill>
                  <a:latin typeface="Quicksand Bold"/>
                </a:rPr>
                <a:t>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91545" y="2075416"/>
              <a:ext cx="1150846" cy="7729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12"/>
                </a:lnSpc>
              </a:pPr>
              <a:r>
                <a:rPr lang="en-US" sz="4580" dirty="0">
                  <a:solidFill>
                    <a:srgbClr val="FEFCFB"/>
                  </a:solidFill>
                  <a:latin typeface="Quicksand Bold"/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53B430-A76D-58BA-9C34-FC0925D6942B}"/>
              </a:ext>
            </a:extLst>
          </p:cNvPr>
          <p:cNvGrpSpPr/>
          <p:nvPr/>
        </p:nvGrpSpPr>
        <p:grpSpPr>
          <a:xfrm>
            <a:off x="5808631" y="2009696"/>
            <a:ext cx="3202063" cy="4114800"/>
            <a:chOff x="6923188" y="1672971"/>
            <a:chExt cx="3202063" cy="4114800"/>
          </a:xfrm>
        </p:grpSpPr>
        <p:sp>
          <p:nvSpPr>
            <p:cNvPr id="9" name="Freeform 9"/>
            <p:cNvSpPr/>
            <p:nvPr/>
          </p:nvSpPr>
          <p:spPr>
            <a:xfrm>
              <a:off x="6923188" y="1672971"/>
              <a:ext cx="3202063" cy="4114800"/>
            </a:xfrm>
            <a:custGeom>
              <a:avLst/>
              <a:gdLst/>
              <a:ahLst/>
              <a:cxnLst/>
              <a:rect l="l" t="t" r="r" b="b"/>
              <a:pathLst>
                <a:path w="3202063" h="4114800">
                  <a:moveTo>
                    <a:pt x="0" y="0"/>
                  </a:moveTo>
                  <a:lnTo>
                    <a:pt x="3202063" y="0"/>
                  </a:lnTo>
                  <a:lnTo>
                    <a:pt x="320206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7246067" y="3142142"/>
              <a:ext cx="2556305" cy="2297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5"/>
                </a:lnSpc>
              </a:pPr>
              <a:r>
                <a:rPr lang="en-US" sz="3282" dirty="0" err="1">
                  <a:solidFill>
                    <a:srgbClr val="000000"/>
                  </a:solidFill>
                  <a:latin typeface="Quicksand Bold"/>
                </a:rPr>
                <a:t>Khách</a:t>
              </a:r>
              <a:r>
                <a:rPr lang="en-US" sz="3282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3282" dirty="0" err="1">
                  <a:solidFill>
                    <a:srgbClr val="000000"/>
                  </a:solidFill>
                  <a:latin typeface="Quicksand Bold"/>
                </a:rPr>
                <a:t>hàng</a:t>
              </a:r>
              <a:r>
                <a:rPr lang="en-US" sz="3282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3282" dirty="0" err="1">
                  <a:solidFill>
                    <a:srgbClr val="000000"/>
                  </a:solidFill>
                  <a:latin typeface="Quicksand Bold"/>
                </a:rPr>
                <a:t>thay</a:t>
              </a:r>
              <a:r>
                <a:rPr lang="en-US" sz="3282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3282" dirty="0" err="1">
                  <a:solidFill>
                    <a:srgbClr val="000000"/>
                  </a:solidFill>
                  <a:latin typeface="Quicksand Bold"/>
                </a:rPr>
                <a:t>đổi</a:t>
              </a:r>
              <a:r>
                <a:rPr lang="en-US" sz="3282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3282" dirty="0" err="1">
                  <a:solidFill>
                    <a:srgbClr val="000000"/>
                  </a:solidFill>
                  <a:latin typeface="Quicksand Bold"/>
                </a:rPr>
                <a:t>thông</a:t>
              </a:r>
              <a:r>
                <a:rPr lang="en-US" sz="3282" dirty="0">
                  <a:solidFill>
                    <a:srgbClr val="000000"/>
                  </a:solidFill>
                  <a:latin typeface="Quicksand Bold"/>
                </a:rPr>
                <a:t> tin </a:t>
              </a:r>
              <a:r>
                <a:rPr lang="en-US" sz="3282" dirty="0" err="1">
                  <a:solidFill>
                    <a:srgbClr val="000000"/>
                  </a:solidFill>
                  <a:latin typeface="Quicksand Bold"/>
                </a:rPr>
                <a:t>trên</a:t>
              </a:r>
              <a:r>
                <a:rPr lang="en-US" sz="3282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3282" dirty="0" err="1">
                  <a:solidFill>
                    <a:srgbClr val="000000"/>
                  </a:solidFill>
                  <a:latin typeface="Quicksand Bold"/>
                </a:rPr>
                <a:t>báo</a:t>
              </a:r>
              <a:r>
                <a:rPr lang="en-US" sz="3282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3282" dirty="0" err="1">
                  <a:solidFill>
                    <a:srgbClr val="000000"/>
                  </a:solidFill>
                  <a:latin typeface="Quicksand Bold"/>
                </a:rPr>
                <a:t>giá</a:t>
              </a:r>
              <a:endParaRPr lang="en-US" sz="3282" dirty="0">
                <a:solidFill>
                  <a:srgbClr val="000000"/>
                </a:solidFill>
                <a:latin typeface="Quicksand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926875" y="1890427"/>
              <a:ext cx="1194690" cy="788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12"/>
                </a:lnSpc>
              </a:pPr>
              <a:r>
                <a:rPr lang="en-US" sz="4580" dirty="0">
                  <a:solidFill>
                    <a:srgbClr val="FEFCFB"/>
                  </a:solidFill>
                  <a:latin typeface="Quicksand Bold"/>
                </a:rPr>
                <a:t>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7459A28-4912-3894-B5A8-C25F8774469C}"/>
              </a:ext>
            </a:extLst>
          </p:cNvPr>
          <p:cNvGrpSpPr/>
          <p:nvPr/>
        </p:nvGrpSpPr>
        <p:grpSpPr>
          <a:xfrm>
            <a:off x="11388607" y="2009696"/>
            <a:ext cx="3202063" cy="4114800"/>
            <a:chOff x="13053551" y="1606162"/>
            <a:chExt cx="3202063" cy="4114800"/>
          </a:xfrm>
        </p:grpSpPr>
        <p:sp>
          <p:nvSpPr>
            <p:cNvPr id="3" name="Freeform 3"/>
            <p:cNvSpPr/>
            <p:nvPr/>
          </p:nvSpPr>
          <p:spPr>
            <a:xfrm>
              <a:off x="13053551" y="1606162"/>
              <a:ext cx="3202063" cy="4114800"/>
            </a:xfrm>
            <a:custGeom>
              <a:avLst/>
              <a:gdLst/>
              <a:ahLst/>
              <a:cxnLst/>
              <a:rect l="l" t="t" r="r" b="b"/>
              <a:pathLst>
                <a:path w="3202063" h="4114800">
                  <a:moveTo>
                    <a:pt x="0" y="0"/>
                  </a:moveTo>
                  <a:lnTo>
                    <a:pt x="3202063" y="0"/>
                  </a:lnTo>
                  <a:lnTo>
                    <a:pt x="320206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084494" y="3132184"/>
              <a:ext cx="3171120" cy="1669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92"/>
                </a:lnSpc>
              </a:pP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Hủy</a:t>
              </a:r>
              <a:r>
                <a:rPr lang="en-US" sz="4300" dirty="0">
                  <a:solidFill>
                    <a:srgbClr val="000000"/>
                  </a:solidFill>
                  <a:latin typeface="Quicksand Bold"/>
                </a:rPr>
                <a:t> </a:t>
              </a:r>
            </a:p>
            <a:p>
              <a:pPr algn="ctr">
                <a:lnSpc>
                  <a:spcPts val="6692"/>
                </a:lnSpc>
              </a:pP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đơn</a:t>
              </a:r>
              <a:r>
                <a:rPr lang="en-US" sz="4300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hàng</a:t>
              </a:r>
              <a:endParaRPr lang="en-US" sz="4300" dirty="0">
                <a:solidFill>
                  <a:srgbClr val="000000"/>
                </a:solidFill>
                <a:latin typeface="Quicksand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4072708" y="1795204"/>
              <a:ext cx="1194690" cy="788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12"/>
                </a:lnSpc>
              </a:pPr>
              <a:r>
                <a:rPr lang="en-US" sz="4580" dirty="0">
                  <a:solidFill>
                    <a:srgbClr val="FEFCFB"/>
                  </a:solidFill>
                  <a:latin typeface="Quicksand Bold"/>
                </a:rPr>
                <a:t>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0CA32B7-2F6A-EFCA-5FF3-2073D5AE8895}"/>
              </a:ext>
            </a:extLst>
          </p:cNvPr>
          <p:cNvGrpSpPr/>
          <p:nvPr/>
        </p:nvGrpSpPr>
        <p:grpSpPr>
          <a:xfrm>
            <a:off x="2952429" y="5842119"/>
            <a:ext cx="3202063" cy="4114800"/>
            <a:chOff x="3178103" y="5720962"/>
            <a:chExt cx="3202063" cy="4114800"/>
          </a:xfrm>
        </p:grpSpPr>
        <p:sp>
          <p:nvSpPr>
            <p:cNvPr id="5" name="Freeform 5"/>
            <p:cNvSpPr/>
            <p:nvPr/>
          </p:nvSpPr>
          <p:spPr>
            <a:xfrm>
              <a:off x="3178103" y="5720962"/>
              <a:ext cx="3202063" cy="4114800"/>
            </a:xfrm>
            <a:custGeom>
              <a:avLst/>
              <a:gdLst/>
              <a:ahLst/>
              <a:cxnLst/>
              <a:rect l="l" t="t" r="r" b="b"/>
              <a:pathLst>
                <a:path w="3202063" h="4114800">
                  <a:moveTo>
                    <a:pt x="0" y="0"/>
                  </a:moveTo>
                  <a:lnTo>
                    <a:pt x="3202063" y="0"/>
                  </a:lnTo>
                  <a:lnTo>
                    <a:pt x="320206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587818" y="7370240"/>
              <a:ext cx="2459893" cy="1598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15"/>
                </a:lnSpc>
              </a:pP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Trả</a:t>
              </a:r>
              <a:r>
                <a:rPr lang="en-US" sz="4300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toàn</a:t>
              </a:r>
              <a:r>
                <a:rPr lang="en-US" sz="4300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bộ</a:t>
              </a:r>
              <a:r>
                <a:rPr lang="en-US" sz="4300" dirty="0">
                  <a:solidFill>
                    <a:srgbClr val="000000"/>
                  </a:solidFill>
                  <a:latin typeface="Quicksand Bold"/>
                </a:rPr>
                <a:t> </a:t>
              </a:r>
              <a:r>
                <a:rPr lang="en-US" sz="4300" dirty="0" err="1">
                  <a:solidFill>
                    <a:srgbClr val="000000"/>
                  </a:solidFill>
                  <a:latin typeface="Quicksand Bold"/>
                </a:rPr>
                <a:t>hàng</a:t>
              </a:r>
              <a:endParaRPr lang="en-US" sz="4300" dirty="0">
                <a:solidFill>
                  <a:srgbClr val="000000"/>
                </a:solidFill>
                <a:latin typeface="Quicksand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181789" y="5910004"/>
              <a:ext cx="1194690" cy="788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12"/>
                </a:lnSpc>
              </a:pPr>
              <a:r>
                <a:rPr lang="en-US" sz="4580" dirty="0">
                  <a:solidFill>
                    <a:srgbClr val="FEFCFB"/>
                  </a:solidFill>
                  <a:latin typeface="Quicksand Bold"/>
                </a:rPr>
                <a:t>4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7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6561DB-FBB7-8CA9-D581-5FD2460F3ADA}"/>
              </a:ext>
            </a:extLst>
          </p:cNvPr>
          <p:cNvGrpSpPr/>
          <p:nvPr/>
        </p:nvGrpSpPr>
        <p:grpSpPr>
          <a:xfrm>
            <a:off x="14218424" y="5753443"/>
            <a:ext cx="3202063" cy="4114800"/>
            <a:chOff x="10481127" y="5842489"/>
            <a:chExt cx="3202063" cy="4114800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9D7D69E-6758-272C-B2ED-DE15555D60F8}"/>
                </a:ext>
              </a:extLst>
            </p:cNvPr>
            <p:cNvSpPr/>
            <p:nvPr/>
          </p:nvSpPr>
          <p:spPr>
            <a:xfrm>
              <a:off x="10481127" y="5842489"/>
              <a:ext cx="3202063" cy="4114800"/>
            </a:xfrm>
            <a:custGeom>
              <a:avLst/>
              <a:gdLst/>
              <a:ahLst/>
              <a:cxnLst/>
              <a:rect l="l" t="t" r="r" b="b"/>
              <a:pathLst>
                <a:path w="3202063" h="4114800">
                  <a:moveTo>
                    <a:pt x="0" y="0"/>
                  </a:moveTo>
                  <a:lnTo>
                    <a:pt x="3202063" y="0"/>
                  </a:lnTo>
                  <a:lnTo>
                    <a:pt x="320206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EC2CAB6D-5E33-E6AA-9A2B-248EF73692F4}"/>
                </a:ext>
              </a:extLst>
            </p:cNvPr>
            <p:cNvSpPr txBox="1"/>
            <p:nvPr/>
          </p:nvSpPr>
          <p:spPr>
            <a:xfrm>
              <a:off x="10804006" y="7311660"/>
              <a:ext cx="2499549" cy="23131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95"/>
                </a:lnSpc>
              </a:pPr>
              <a:r>
                <a:rPr lang="vi-VN" sz="3282" dirty="0">
                  <a:solidFill>
                    <a:srgbClr val="000000"/>
                  </a:solidFill>
                  <a:latin typeface="Quicksand Bold"/>
                </a:rPr>
                <a:t>Trả lại hàng hóa đã nhận khi đã thanh toán</a:t>
              </a:r>
              <a:endParaRPr lang="en-US" sz="3282" dirty="0">
                <a:solidFill>
                  <a:srgbClr val="000000"/>
                </a:solidFill>
                <a:latin typeface="Quicksand Bold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C12CE8D9-FA36-85AC-0FF9-A272AAFB60D6}"/>
                </a:ext>
              </a:extLst>
            </p:cNvPr>
            <p:cNvSpPr txBox="1"/>
            <p:nvPr/>
          </p:nvSpPr>
          <p:spPr>
            <a:xfrm>
              <a:off x="11484814" y="6059945"/>
              <a:ext cx="1194690" cy="756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12"/>
                </a:lnSpc>
              </a:pPr>
              <a:r>
                <a:rPr lang="vi-VN" sz="4580" dirty="0">
                  <a:solidFill>
                    <a:srgbClr val="FEFCFB"/>
                  </a:solidFill>
                  <a:latin typeface="Quicksand Bold"/>
                </a:rPr>
                <a:t>6</a:t>
              </a:r>
              <a:endParaRPr lang="en-US" sz="4580" dirty="0">
                <a:solidFill>
                  <a:srgbClr val="FEFCFB"/>
                </a:solidFill>
                <a:latin typeface="Quicksand Bold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645ACA-17DC-F76B-61FC-63A842069162}"/>
              </a:ext>
            </a:extLst>
          </p:cNvPr>
          <p:cNvGrpSpPr/>
          <p:nvPr/>
        </p:nvGrpSpPr>
        <p:grpSpPr>
          <a:xfrm>
            <a:off x="8411643" y="5753443"/>
            <a:ext cx="3202063" cy="4114800"/>
            <a:chOff x="9690048" y="5618733"/>
            <a:chExt cx="3202063" cy="4114800"/>
          </a:xfrm>
        </p:grpSpPr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002007AE-1B07-85D1-007A-B7674E4A3B50}"/>
                </a:ext>
              </a:extLst>
            </p:cNvPr>
            <p:cNvSpPr/>
            <p:nvPr/>
          </p:nvSpPr>
          <p:spPr>
            <a:xfrm>
              <a:off x="9690048" y="5618733"/>
              <a:ext cx="3202063" cy="4114800"/>
            </a:xfrm>
            <a:custGeom>
              <a:avLst/>
              <a:gdLst/>
              <a:ahLst/>
              <a:cxnLst/>
              <a:rect l="l" t="t" r="r" b="b"/>
              <a:pathLst>
                <a:path w="3202063" h="4114800">
                  <a:moveTo>
                    <a:pt x="0" y="0"/>
                  </a:moveTo>
                  <a:lnTo>
                    <a:pt x="3202063" y="0"/>
                  </a:lnTo>
                  <a:lnTo>
                    <a:pt x="320206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DE9B798D-433E-3BD0-73EC-BC027F7DCCEA}"/>
                </a:ext>
              </a:extLst>
            </p:cNvPr>
            <p:cNvSpPr txBox="1"/>
            <p:nvPr/>
          </p:nvSpPr>
          <p:spPr>
            <a:xfrm>
              <a:off x="10012926" y="7233579"/>
              <a:ext cx="2556305" cy="17232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95"/>
                </a:lnSpc>
              </a:pPr>
              <a:r>
                <a:rPr lang="vi-VN" sz="3282" dirty="0">
                  <a:solidFill>
                    <a:srgbClr val="000000"/>
                  </a:solidFill>
                  <a:latin typeface="Quicksand Bold"/>
                </a:rPr>
                <a:t>Trả lại một phần hàng hóa đã nhận</a:t>
              </a:r>
              <a:endParaRPr lang="en-US" sz="3282" dirty="0">
                <a:solidFill>
                  <a:srgbClr val="000000"/>
                </a:solidFill>
                <a:latin typeface="Quicksand Bold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CCD0CC38-1E05-7E6A-5019-FA6DF8D5B740}"/>
                </a:ext>
              </a:extLst>
            </p:cNvPr>
            <p:cNvSpPr txBox="1"/>
            <p:nvPr/>
          </p:nvSpPr>
          <p:spPr>
            <a:xfrm>
              <a:off x="10693735" y="5836189"/>
              <a:ext cx="1194690" cy="756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12"/>
                </a:lnSpc>
              </a:pPr>
              <a:r>
                <a:rPr lang="vi-VN" sz="4580" dirty="0">
                  <a:solidFill>
                    <a:srgbClr val="FEFCFB"/>
                  </a:solidFill>
                  <a:latin typeface="Quicksand Bold"/>
                </a:rPr>
                <a:t>5</a:t>
              </a:r>
              <a:endParaRPr lang="en-US" sz="4580" dirty="0">
                <a:solidFill>
                  <a:srgbClr val="FEFCFB"/>
                </a:solidFill>
                <a:latin typeface="Quicksand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6165" y="7376883"/>
            <a:ext cx="2194835" cy="2509686"/>
          </a:xfrm>
          <a:custGeom>
            <a:avLst/>
            <a:gdLst/>
            <a:ahLst/>
            <a:cxnLst/>
            <a:rect l="l" t="t" r="r" b="b"/>
            <a:pathLst>
              <a:path w="2194835" h="2509686">
                <a:moveTo>
                  <a:pt x="0" y="0"/>
                </a:moveTo>
                <a:lnTo>
                  <a:pt x="2194834" y="0"/>
                </a:lnTo>
                <a:lnTo>
                  <a:pt x="2194834" y="2509686"/>
                </a:lnTo>
                <a:lnTo>
                  <a:pt x="0" y="2509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2790999" y="9258300"/>
            <a:ext cx="899893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307648" y="1852275"/>
            <a:ext cx="5924714" cy="3779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A64B23"/>
                </a:solidFill>
                <a:latin typeface="Paytone One Bold"/>
              </a:rPr>
              <a:t>2.</a:t>
            </a:r>
          </a:p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A64B23"/>
                </a:solidFill>
                <a:latin typeface="Paytone One Bold"/>
              </a:rPr>
              <a:t>Quy trình mua hàng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BABB89-02FE-95D5-1B93-768EA00FF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334" y="571500"/>
            <a:ext cx="11542501" cy="8347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37234" y="2991857"/>
            <a:ext cx="9202694" cy="309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60"/>
              </a:lnSpc>
            </a:pPr>
            <a:r>
              <a:rPr lang="en-US" sz="8900">
                <a:solidFill>
                  <a:srgbClr val="000000"/>
                </a:solidFill>
                <a:latin typeface="Paytone One Bold"/>
              </a:rPr>
              <a:t>Các ngoại lệ mua hàng</a:t>
            </a:r>
          </a:p>
        </p:txBody>
      </p:sp>
      <p:sp>
        <p:nvSpPr>
          <p:cNvPr id="3" name="Freeform 3"/>
          <p:cNvSpPr/>
          <p:nvPr/>
        </p:nvSpPr>
        <p:spPr>
          <a:xfrm>
            <a:off x="8965460" y="5143500"/>
            <a:ext cx="3202063" cy="4114800"/>
          </a:xfrm>
          <a:custGeom>
            <a:avLst/>
            <a:gdLst/>
            <a:ahLst/>
            <a:cxnLst/>
            <a:rect l="l" t="t" r="r" b="b"/>
            <a:pathLst>
              <a:path w="3202063" h="4114800">
                <a:moveTo>
                  <a:pt x="0" y="0"/>
                </a:moveTo>
                <a:lnTo>
                  <a:pt x="3202063" y="0"/>
                </a:lnTo>
                <a:lnTo>
                  <a:pt x="32020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96403" y="6792778"/>
            <a:ext cx="3171120" cy="170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</a:pPr>
            <a:r>
              <a:rPr lang="en-US" sz="4880">
                <a:solidFill>
                  <a:srgbClr val="000000"/>
                </a:solidFill>
                <a:latin typeface="Quicksand Bold"/>
              </a:rPr>
              <a:t>Trả </a:t>
            </a:r>
          </a:p>
          <a:p>
            <a:pPr algn="ctr">
              <a:lnSpc>
                <a:spcPts val="6832"/>
              </a:lnSpc>
            </a:pPr>
            <a:r>
              <a:rPr lang="en-US" sz="4880">
                <a:solidFill>
                  <a:srgbClr val="000000"/>
                </a:solidFill>
                <a:latin typeface="Quicksand Bold"/>
              </a:rPr>
              <a:t>hàng</a:t>
            </a:r>
          </a:p>
        </p:txBody>
      </p:sp>
      <p:sp>
        <p:nvSpPr>
          <p:cNvPr id="5" name="Freeform 5"/>
          <p:cNvSpPr/>
          <p:nvPr/>
        </p:nvSpPr>
        <p:spPr>
          <a:xfrm>
            <a:off x="14346472" y="5143500"/>
            <a:ext cx="3202063" cy="4114800"/>
          </a:xfrm>
          <a:custGeom>
            <a:avLst/>
            <a:gdLst/>
            <a:ahLst/>
            <a:cxnLst/>
            <a:rect l="l" t="t" r="r" b="b"/>
            <a:pathLst>
              <a:path w="3202063" h="4114800">
                <a:moveTo>
                  <a:pt x="0" y="0"/>
                </a:moveTo>
                <a:lnTo>
                  <a:pt x="3202063" y="0"/>
                </a:lnTo>
                <a:lnTo>
                  <a:pt x="32020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99407" y="6792778"/>
            <a:ext cx="2459893" cy="170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5"/>
              </a:lnSpc>
            </a:pPr>
            <a:r>
              <a:rPr lang="en-US" sz="4882">
                <a:solidFill>
                  <a:srgbClr val="000000"/>
                </a:solidFill>
                <a:latin typeface="Quicksand Bold"/>
              </a:rPr>
              <a:t>Hoàn tiền</a:t>
            </a:r>
          </a:p>
        </p:txBody>
      </p:sp>
      <p:sp>
        <p:nvSpPr>
          <p:cNvPr id="7" name="Freeform 7"/>
          <p:cNvSpPr/>
          <p:nvPr/>
        </p:nvSpPr>
        <p:spPr>
          <a:xfrm>
            <a:off x="8965460" y="545465"/>
            <a:ext cx="3202063" cy="4110802"/>
          </a:xfrm>
          <a:custGeom>
            <a:avLst/>
            <a:gdLst/>
            <a:ahLst/>
            <a:cxnLst/>
            <a:rect l="l" t="t" r="r" b="b"/>
            <a:pathLst>
              <a:path w="3202063" h="4110802">
                <a:moveTo>
                  <a:pt x="0" y="0"/>
                </a:moveTo>
                <a:lnTo>
                  <a:pt x="3202063" y="0"/>
                </a:lnTo>
                <a:lnTo>
                  <a:pt x="3202063" y="4110802"/>
                </a:lnTo>
                <a:lnTo>
                  <a:pt x="0" y="4110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8" b="-4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36545" y="2192170"/>
            <a:ext cx="2459893" cy="170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5"/>
              </a:lnSpc>
            </a:pPr>
            <a:r>
              <a:rPr lang="en-US" sz="4882">
                <a:solidFill>
                  <a:srgbClr val="000000"/>
                </a:solidFill>
                <a:latin typeface="Quicksand Bold"/>
              </a:rPr>
              <a:t>Hủy hóa đơn </a:t>
            </a:r>
          </a:p>
        </p:txBody>
      </p:sp>
      <p:sp>
        <p:nvSpPr>
          <p:cNvPr id="9" name="Freeform 9"/>
          <p:cNvSpPr/>
          <p:nvPr/>
        </p:nvSpPr>
        <p:spPr>
          <a:xfrm>
            <a:off x="14057237" y="507100"/>
            <a:ext cx="3202063" cy="4114800"/>
          </a:xfrm>
          <a:custGeom>
            <a:avLst/>
            <a:gdLst/>
            <a:ahLst/>
            <a:cxnLst/>
            <a:rect l="l" t="t" r="r" b="b"/>
            <a:pathLst>
              <a:path w="3202063" h="4114800">
                <a:moveTo>
                  <a:pt x="0" y="0"/>
                </a:moveTo>
                <a:lnTo>
                  <a:pt x="3202063" y="0"/>
                </a:lnTo>
                <a:lnTo>
                  <a:pt x="32020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80116" y="2192170"/>
            <a:ext cx="2556305" cy="152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2"/>
              </a:lnSpc>
            </a:pPr>
            <a:r>
              <a:rPr lang="en-US" sz="4380">
                <a:solidFill>
                  <a:srgbClr val="000000"/>
                </a:solidFill>
                <a:latin typeface="Quicksand Bold"/>
              </a:rPr>
              <a:t>Hủy </a:t>
            </a:r>
          </a:p>
          <a:p>
            <a:pPr algn="ctr">
              <a:lnSpc>
                <a:spcPts val="6132"/>
              </a:lnSpc>
            </a:pPr>
            <a:r>
              <a:rPr lang="en-US" sz="4380">
                <a:solidFill>
                  <a:srgbClr val="000000"/>
                </a:solidFill>
                <a:latin typeface="Quicksand Bold"/>
              </a:rPr>
              <a:t>đơn hàng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629110" y="6783822"/>
            <a:ext cx="547000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9969146" y="726493"/>
            <a:ext cx="1194690" cy="78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4580">
                <a:solidFill>
                  <a:srgbClr val="FEFCFB"/>
                </a:solidFill>
                <a:latin typeface="Quicksand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60924" y="726493"/>
            <a:ext cx="1194690" cy="78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4580">
                <a:solidFill>
                  <a:srgbClr val="FEFCFB"/>
                </a:solidFill>
                <a:latin typeface="Quicksand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84617" y="5332542"/>
            <a:ext cx="1194690" cy="78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4580">
                <a:solidFill>
                  <a:srgbClr val="FEFCFB"/>
                </a:solidFill>
                <a:latin typeface="Quicksand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50158" y="5332542"/>
            <a:ext cx="1194690" cy="788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sz="4580">
                <a:solidFill>
                  <a:srgbClr val="FEFCFB"/>
                </a:solidFill>
                <a:latin typeface="Quicksand 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20487" y="9394988"/>
            <a:ext cx="643495" cy="6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384</Words>
  <Application>Microsoft Office PowerPoint</Application>
  <PresentationFormat>Custom</PresentationFormat>
  <Paragraphs>118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Quicksand Bold</vt:lpstr>
      <vt:lpstr>Arial</vt:lpstr>
      <vt:lpstr>Calibri</vt:lpstr>
      <vt:lpstr>Paytone One Bold</vt:lpstr>
      <vt:lpstr>Paytone One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Hoạch định</dc:title>
  <cp:lastModifiedBy>Lâm Trà My</cp:lastModifiedBy>
  <cp:revision>6</cp:revision>
  <dcterms:created xsi:type="dcterms:W3CDTF">2006-08-16T00:00:00Z</dcterms:created>
  <dcterms:modified xsi:type="dcterms:W3CDTF">2023-06-06T15:44:58Z</dcterms:modified>
  <dc:identifier>DAFkmDXLi-k</dc:identifier>
</cp:coreProperties>
</file>